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3.svg" ContentType="image/svg+xml"/>
  <Override PartName="/ppt/media/image30.svg" ContentType="image/svg+xml"/>
  <Override PartName="/ppt/media/image32.svg" ContentType="image/svg+xml"/>
  <Override PartName="/ppt/media/image3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0" r:id="rId3"/>
    <p:sldId id="264" r:id="rId5"/>
    <p:sldId id="266" r:id="rId6"/>
    <p:sldId id="267" r:id="rId7"/>
    <p:sldId id="271" r:id="rId8"/>
    <p:sldId id="268" r:id="rId9"/>
    <p:sldId id="265" r:id="rId10"/>
    <p:sldId id="256" r:id="rId11"/>
    <p:sldId id="257" r:id="rId12"/>
    <p:sldId id="258" r:id="rId13"/>
    <p:sldId id="260" r:id="rId14"/>
    <p:sldId id="263" r:id="rId15"/>
    <p:sldId id="262"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t" initials="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commentAuthors" Target="commentAuthors.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研究围绕三个核心任务展开：识别手术流程、分割器械与解剖结构，以及预测镜头移动。所有实验都基于一个高质量的数据集——AutoLaparo。这个数据集包含21个真实的腹腔镜手术视频，并进行了非常精细的多任务标注，包括7个手术阶段、多种器械和解剖结构的分割掩码，以及镜头的移动状态。合理的数据集划分保证了我们实验结果的可靠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分割任务上，结果非常清晰。HRNet模型达到了45%的平均交并比，显著优于SegViT的30%。这证明了在医学图像分割任务中，保持高分辨率特征对于实现精确边界定位至关重要。我们可以通过这样的分割结果对比图，非常直观地看到HRNet在分割完整性和边界准确性上的优势。这个结果为我们后续的模型选择提供了明确的指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分割任务上，结果非常清晰。HRNet模型达到了45%的平均交并比，显著优于SegViT的30%。这证明了在医学图像分割任务中，保持高分辨率特征对于实现精确边界定位至关重要。我们可以通过这样的分割结果对比图，非常直观地看到HRNet在分割完整性和边界准确性上的优势。这个结果为我们后续的模型选择提供了明确的指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分割任务上，结果非常清晰。HRNet模型达到了45%的平均交并比，显著优于SegViT的30%。这证明了在医学图像分割任务中，保持高分辨率特征对于实现精确边界定位至关重要。我们可以通过这样的分割结果对比图，非常直观地看到HRNet在分割完整性和边界准确性上的优势。这个结果为我们后续的模型选择提供了明确的指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在任务三，我们的数据集构建采用了一种“移窗逻辑”。简单来说，我们从视频中截取一个包含12帧图像的序列作为输入，然后让模型预测这个序列结束后，镜头的下一个移动方向。</a:t>
            </a:r>
            <a:endParaRPr lang="en-US" sz="1400" b="0" i="0" u="none" strike="noStrike">
              <a:solidFill>
                <a:srgbClr val="000000"/>
              </a:solidFill>
            </a:endParaRPr>
          </a:p>
          <a:p>
            <a:pPr indent="0" algn="l">
              <a:lnSpc>
                <a:spcPct val="100000"/>
              </a:lnSpc>
            </a:pPr>
            <a:r>
              <a:rPr lang="en-US" sz="1400" b="0" i="0" u="none" strike="noStrike">
                <a:solidFill>
                  <a:srgbClr val="000000"/>
                </a:solidFill>
              </a:rPr>
              <a:t>为了让模型更聪明，我们还在序列中的关键帧上添加了详细的语义描述，比如当前是什么手术阶段，画面里有什么器械，它们之间的位置关系如何。这样，模型不仅能“看”到画面，还能“理解”画面内容。</a:t>
            </a:r>
            <a:endParaRPr lang="en-US" sz="1400" b="0" i="0" u="none" strike="noStrike">
              <a:solidFill>
                <a:srgbClr val="000000"/>
              </a:solidFill>
            </a:endParaRPr>
          </a:p>
          <a:p>
            <a:pPr indent="0" algn="l">
              <a:lnSpc>
                <a:spcPct val="100000"/>
              </a:lnSpc>
            </a:pPr>
            <a:r>
              <a:rPr lang="en-US" sz="1400" b="0" i="0" u="none" strike="noStrike">
                <a:solidFill>
                  <a:srgbClr val="000000"/>
                </a:solidFill>
              </a:rPr>
              <a:t>输出结果非常直观，是七个离散的标签之一，分别对应镜头静止、上下左右平移以及放大缩小。通过这种方式，我们将一个复杂的时序预测问题转化为了结构化的分类任务。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svg"/><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2.xml"/><Relationship Id="rId2" Type="http://schemas.microsoft.com/office/2007/relationships/media" Target="../media/media1.mp4"/><Relationship Id="rId1" Type="http://schemas.openxmlformats.org/officeDocument/2006/relationships/video" Target="../media/media1.mp4"/></Relationships>
</file>

<file path=ppt/slides/_rels/slide3.xml.rels><?xml version="1.0" encoding="UTF-8" standalone="yes"?>
<Relationships xmlns="http://schemas.openxmlformats.org/package/2006/relationships"><Relationship Id="rId9" Type="http://schemas.openxmlformats.org/officeDocument/2006/relationships/image" Target="../media/image12.jpeg"/><Relationship Id="rId8" Type="http://schemas.openxmlformats.org/officeDocument/2006/relationships/image" Target="../media/image11.jpeg"/><Relationship Id="rId7" Type="http://schemas.openxmlformats.org/officeDocument/2006/relationships/image" Target="../media/image10.jpeg"/><Relationship Id="rId6" Type="http://schemas.openxmlformats.org/officeDocument/2006/relationships/image" Target="../media/image9.jpeg"/><Relationship Id="rId5" Type="http://schemas.openxmlformats.org/officeDocument/2006/relationships/tags" Target="../tags/tag5.xml"/><Relationship Id="rId4" Type="http://schemas.openxmlformats.org/officeDocument/2006/relationships/image" Target="../media/image8.png"/><Relationship Id="rId3" Type="http://schemas.openxmlformats.org/officeDocument/2006/relationships/tags" Target="../tags/tag4.xml"/><Relationship Id="rId2" Type="http://schemas.openxmlformats.org/officeDocument/2006/relationships/image" Target="../media/image7.png"/><Relationship Id="rId13" Type="http://schemas.openxmlformats.org/officeDocument/2006/relationships/notesSlide" Target="../notesSlides/notesSlide2.xml"/><Relationship Id="rId12" Type="http://schemas.openxmlformats.org/officeDocument/2006/relationships/slideLayout" Target="../slideLayouts/slideLayout1.xml"/><Relationship Id="rId11" Type="http://schemas.openxmlformats.org/officeDocument/2006/relationships/image" Target="../media/image14.jpeg"/><Relationship Id="rId10" Type="http://schemas.openxmlformats.org/officeDocument/2006/relationships/image" Target="../media/image13.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image" Target="../media/image21.jpeg"/><Relationship Id="rId7" Type="http://schemas.openxmlformats.org/officeDocument/2006/relationships/image" Target="../media/image20.png"/><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8" Type="http://schemas.openxmlformats.org/officeDocument/2006/relationships/notesSlide" Target="../notesSlides/notesSlide3.xml"/><Relationship Id="rId17" Type="http://schemas.openxmlformats.org/officeDocument/2006/relationships/slideLayout" Target="../slideLayouts/slideLayout1.xml"/><Relationship Id="rId16" Type="http://schemas.openxmlformats.org/officeDocument/2006/relationships/image" Target="../media/image14.jpeg"/><Relationship Id="rId15" Type="http://schemas.openxmlformats.org/officeDocument/2006/relationships/image" Target="../media/image28.jpeg"/><Relationship Id="rId14" Type="http://schemas.openxmlformats.org/officeDocument/2006/relationships/image" Target="../media/image27.png"/><Relationship Id="rId13" Type="http://schemas.openxmlformats.org/officeDocument/2006/relationships/image" Target="../media/image26.png"/><Relationship Id="rId12" Type="http://schemas.openxmlformats.org/officeDocument/2006/relationships/image" Target="../media/image25.png"/><Relationship Id="rId11" Type="http://schemas.openxmlformats.org/officeDocument/2006/relationships/image" Target="../media/image24.jpeg"/><Relationship Id="rId10" Type="http://schemas.openxmlformats.org/officeDocument/2006/relationships/image" Target="../media/image23.png"/><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9" Type="http://schemas.openxmlformats.org/officeDocument/2006/relationships/image" Target="../media/image32.svg"/><Relationship Id="rId8" Type="http://schemas.openxmlformats.org/officeDocument/2006/relationships/image" Target="../media/image31.png"/><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tags" Target="../tags/tag8.xml"/><Relationship Id="rId19" Type="http://schemas.openxmlformats.org/officeDocument/2006/relationships/notesSlide" Target="../notesSlides/notesSlide4.xml"/><Relationship Id="rId18" Type="http://schemas.openxmlformats.org/officeDocument/2006/relationships/slideLayout" Target="../slideLayouts/slideLayout1.xml"/><Relationship Id="rId17" Type="http://schemas.openxmlformats.org/officeDocument/2006/relationships/image" Target="../media/image36.svg"/><Relationship Id="rId16" Type="http://schemas.openxmlformats.org/officeDocument/2006/relationships/image" Target="../media/image35.png"/><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image" Target="../media/image34.png"/><Relationship Id="rId12" Type="http://schemas.openxmlformats.org/officeDocument/2006/relationships/image" Target="../media/image17.png"/><Relationship Id="rId11" Type="http://schemas.openxmlformats.org/officeDocument/2006/relationships/image" Target="../media/image33.jpeg"/><Relationship Id="rId10" Type="http://schemas.openxmlformats.org/officeDocument/2006/relationships/tags" Target="../tags/tag1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tags" Target="../tags/tag16.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tags" Target="../tags/tag19.xml"/><Relationship Id="rId4" Type="http://schemas.openxmlformats.org/officeDocument/2006/relationships/image" Target="../media/image41.png"/><Relationship Id="rId3" Type="http://schemas.openxmlformats.org/officeDocument/2006/relationships/tags" Target="../tags/tag18.xml"/><Relationship Id="rId2" Type="http://schemas.openxmlformats.org/officeDocument/2006/relationships/image" Target="../media/image40.png"/><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0.xml"/><Relationship Id="rId2" Type="http://schemas.openxmlformats.org/officeDocument/2006/relationships/image" Target="../media/image44.png"/><Relationship Id="rId1" Type="http://schemas.openxmlformats.org/officeDocument/2006/relationships/image" Target="../media/image43.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2.xml"/><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tags" Target="../tags/tag21.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0" Type="http://schemas.openxmlformats.org/officeDocument/2006/relationships/notesSlide" Target="../notesSlides/notesSlide7.xml"/><Relationship Id="rId2" Type="http://schemas.openxmlformats.org/officeDocument/2006/relationships/tags" Target="../tags/tag25.xml"/><Relationship Id="rId19" Type="http://schemas.openxmlformats.org/officeDocument/2006/relationships/slideLayout" Target="../slideLayouts/slideLayout12.xml"/><Relationship Id="rId18" Type="http://schemas.openxmlformats.org/officeDocument/2006/relationships/image" Target="../media/image53.png"/><Relationship Id="rId17" Type="http://schemas.openxmlformats.org/officeDocument/2006/relationships/tags" Target="../tags/tag40.xml"/><Relationship Id="rId16" Type="http://schemas.openxmlformats.org/officeDocument/2006/relationships/tags" Target="../tags/tag39.xml"/><Relationship Id="rId15" Type="http://schemas.openxmlformats.org/officeDocument/2006/relationships/tags" Target="../tags/tag38.xml"/><Relationship Id="rId14" Type="http://schemas.openxmlformats.org/officeDocument/2006/relationships/tags" Target="../tags/tag37.xml"/><Relationship Id="rId13" Type="http://schemas.openxmlformats.org/officeDocument/2006/relationships/tags" Target="../tags/tag36.xml"/><Relationship Id="rId12" Type="http://schemas.openxmlformats.org/officeDocument/2006/relationships/tags" Target="../tags/tag35.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tags" Target="../tags/tag24.xml"/></Relationships>
</file>

<file path=ppt/slides/_rels/slide13.xml.rels><?xml version="1.0" encoding="UTF-8" standalone="yes"?>
<Relationships xmlns="http://schemas.openxmlformats.org/package/2006/relationships"><Relationship Id="rId9" Type="http://schemas.openxmlformats.org/officeDocument/2006/relationships/image" Target="../media/image58.png"/><Relationship Id="rId8" Type="http://schemas.openxmlformats.org/officeDocument/2006/relationships/tags" Target="../tags/tag44.xml"/><Relationship Id="rId7" Type="http://schemas.openxmlformats.org/officeDocument/2006/relationships/image" Target="../media/image57.png"/><Relationship Id="rId6" Type="http://schemas.openxmlformats.org/officeDocument/2006/relationships/tags" Target="../tags/tag43.xml"/><Relationship Id="rId5" Type="http://schemas.openxmlformats.org/officeDocument/2006/relationships/image" Target="../media/image56.png"/><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image" Target="../media/image55.png"/><Relationship Id="rId14" Type="http://schemas.openxmlformats.org/officeDocument/2006/relationships/notesSlide" Target="../notesSlides/notesSlide8.xml"/><Relationship Id="rId13" Type="http://schemas.openxmlformats.org/officeDocument/2006/relationships/slideLayout" Target="../slideLayouts/slideLayout7.xml"/><Relationship Id="rId12" Type="http://schemas.openxmlformats.org/officeDocument/2006/relationships/image" Target="../media/image60.png"/><Relationship Id="rId11" Type="http://schemas.openxmlformats.org/officeDocument/2006/relationships/image" Target="../media/image59.png"/><Relationship Id="rId10" Type="http://schemas.openxmlformats.org/officeDocument/2006/relationships/tags" Target="../tags/tag45.xml"/><Relationship Id="rId1"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470535" y="1640840"/>
            <a:ext cx="6998970" cy="4598670"/>
          </a:xfrm>
          <a:prstGeom prst="roundRect">
            <a:avLst>
              <a:gd name="adj" fmla="val 342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1" name="AutoShape 9"/>
          <p:cNvSpPr/>
          <p:nvPr/>
        </p:nvSpPr>
        <p:spPr>
          <a:xfrm>
            <a:off x="7564755" y="1640840"/>
            <a:ext cx="4193540" cy="1336040"/>
          </a:xfrm>
          <a:prstGeom prst="roundRect">
            <a:avLst>
              <a:gd name="adj" fmla="val 9411"/>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0735" y="1800225"/>
            <a:ext cx="3615690" cy="4743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2000" b="1" i="0" u="none" strike="noStrike">
                <a:solidFill>
                  <a:srgbClr val="10B981"/>
                </a:solidFill>
                <a:latin typeface="Noto Sans SC" panose="020B0500000000000000" charset="-122"/>
                <a:ea typeface="Noto Sans SC" panose="020B0500000000000000" charset="-122"/>
                <a:cs typeface="Noto Sans SC" panose="020B0500000000000000" charset="-122"/>
                <a:sym typeface="Noto Sans SC" panose="020B0500000000000000" charset="-122"/>
              </a:rPr>
              <a:t>来自腹腔镜的</a:t>
            </a:r>
            <a:r>
              <a:rPr lang="en-US" altLang="zh-CN" sz="2000" b="1" i="0" u="none" strike="noStrike">
                <a:solidFill>
                  <a:srgbClr val="10B981"/>
                </a:solidFill>
                <a:latin typeface="Noto Sans SC" panose="020B0500000000000000" charset="-122"/>
                <a:ea typeface="Noto Sans SC" panose="020B0500000000000000" charset="-122"/>
                <a:cs typeface="Noto Sans SC" panose="020B0500000000000000" charset="-122"/>
                <a:sym typeface="Noto Sans SC" panose="020B0500000000000000" charset="-122"/>
              </a:rPr>
              <a:t>300</a:t>
            </a:r>
            <a:r>
              <a:rPr lang="zh-CN" altLang="en-US" sz="2000" b="1" i="0" u="none" strike="noStrike">
                <a:solidFill>
                  <a:srgbClr val="10B981"/>
                </a:solidFill>
                <a:latin typeface="Noto Sans SC" panose="020B0500000000000000" charset="-122"/>
                <a:ea typeface="Noto Sans SC" panose="020B0500000000000000" charset="-122"/>
                <a:cs typeface="Noto Sans SC" panose="020B0500000000000000" charset="-122"/>
                <a:sym typeface="Noto Sans SC" panose="020B0500000000000000" charset="-122"/>
              </a:rPr>
              <a:t>段手术影像</a:t>
            </a:r>
            <a:r>
              <a:rPr lang="en-US" sz="2000" b="1" i="0" u="none" strike="noStrike">
                <a:solidFill>
                  <a:srgbClr val="10B981"/>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endParaRPr lang="en-US" sz="2000" b="1">
              <a:solidFill>
                <a:srgbClr val="10B981"/>
              </a:solidFill>
              <a:latin typeface="Noto Sans SC" panose="020B0500000000000000" charset="-122"/>
              <a:ea typeface="Noto Sans SC" panose="020B0500000000000000" charset="-122"/>
              <a:cs typeface="Noto Sans SC" panose="020B0500000000000000" charset="-122"/>
            </a:endParaRPr>
          </a:p>
        </p:txBody>
      </p:sp>
      <p:sp>
        <p:nvSpPr>
          <p:cNvPr id="18" name="AutoShape 18"/>
          <p:cNvSpPr/>
          <p:nvPr/>
        </p:nvSpPr>
        <p:spPr>
          <a:xfrm>
            <a:off x="7694295" y="1720215"/>
            <a:ext cx="3921760" cy="117729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1">
                <a:solidFill>
                  <a:srgbClr val="374151"/>
                </a:solidFill>
                <a:latin typeface="Noto Sans SC" panose="020B0500000000000000" charset="-122"/>
                <a:ea typeface="Noto Sans SC" panose="020B0500000000000000" charset="-122"/>
                <a:cs typeface="Noto Sans SC" panose="020B0500000000000000" charset="-122"/>
              </a:rPr>
              <a:t>       </a:t>
            </a:r>
            <a:r>
              <a:rPr lang="zh-CN" altLang="en-US" sz="1600" b="1">
                <a:solidFill>
                  <a:srgbClr val="374151"/>
                </a:solidFill>
                <a:latin typeface="Noto Sans SC" panose="020B0500000000000000" charset="-122"/>
                <a:ea typeface="Noto Sans SC" panose="020B0500000000000000" charset="-122"/>
                <a:cs typeface="Noto Sans SC" panose="020B0500000000000000" charset="-122"/>
              </a:rPr>
              <a:t>数据集划分</a:t>
            </a:r>
            <a:endParaRPr lang="en-US" altLang="zh-CN"/>
          </a:p>
          <a:p>
            <a:pPr indent="0" algn="l">
              <a:lnSpc>
                <a:spcPct val="108000"/>
              </a:lnSpc>
            </a:pP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Source：</a:t>
            </a:r>
            <a:r>
              <a:rPr lang="en-US" altLang="zh-CN"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21 real laparoscopic videos.</a:t>
            </a:r>
            <a:endParaRPr lang="en-US" altLang="zh-CN"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D</a:t>
            </a:r>
            <a:r>
              <a:rPr lang="en-US" altLang="zh-CN"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ivide </a:t>
            </a: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：train / val (5</a:t>
            </a:r>
            <a:r>
              <a:rPr lang="zh-CN" alt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1) </a:t>
            </a:r>
            <a:endPar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20" name="图片 19" descr="ff4faa6a2caba343aa9c88f50791cb32"/>
          <p:cNvPicPr>
            <a:picLocks noChangeAspect="1"/>
          </p:cNvPicPr>
          <p:nvPr/>
        </p:nvPicPr>
        <p:blipFill>
          <a:blip r:embed="rId1"/>
          <a:stretch>
            <a:fillRect/>
          </a:stretch>
        </p:blipFill>
        <p:spPr>
          <a:xfrm>
            <a:off x="682625" y="2294255"/>
            <a:ext cx="6323965" cy="3434080"/>
          </a:xfrm>
          <a:prstGeom prst="rect">
            <a:avLst/>
          </a:prstGeom>
        </p:spPr>
      </p:pic>
      <p:sp>
        <p:nvSpPr>
          <p:cNvPr id="27" name="AutoShape 9"/>
          <p:cNvSpPr/>
          <p:nvPr/>
        </p:nvSpPr>
        <p:spPr>
          <a:xfrm>
            <a:off x="7564755" y="3083560"/>
            <a:ext cx="4193540" cy="1633855"/>
          </a:xfrm>
          <a:prstGeom prst="roundRect">
            <a:avLst>
              <a:gd name="adj" fmla="val 9411"/>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7694295" y="3235325"/>
            <a:ext cx="4064000" cy="1330325"/>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16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三个任务</a:t>
            </a:r>
            <a:endParaRPr lang="zh-CN" altLang="en-US" sz="16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algn="l">
              <a:lnSpc>
                <a:spcPct val="108000"/>
              </a:lnSpc>
              <a:buClrTx/>
              <a:buSzTx/>
              <a:buNone/>
            </a:pPr>
            <a:r>
              <a:rPr lang="en-US" sz="1600" b="1">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600" b="1" i="0" u="none" strike="noStrike">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rPr>
              <a:t>1.手术流程的识别</a:t>
            </a:r>
            <a:endParaRPr lang="en-US" altLang="zh-CN" sz="1600" b="1" i="0" u="none" strike="noStrike">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algn="l">
              <a:lnSpc>
                <a:spcPct val="108000"/>
              </a:lnSpc>
              <a:buClrTx/>
              <a:buSzTx/>
              <a:buNone/>
            </a:pPr>
            <a:r>
              <a:rPr lang="en-US" sz="1600" b="1">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600" b="1" i="0" u="none" strike="noStrike">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rPr>
              <a:t>2.腔体与手术器械的图像分割</a:t>
            </a:r>
            <a:endParaRPr lang="en-US" altLang="zh-CN" sz="1600" b="1" i="0" u="none" strike="noStrike">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algn="l">
              <a:lnSpc>
                <a:spcPct val="108000"/>
              </a:lnSpc>
              <a:buClrTx/>
              <a:buSzTx/>
              <a:buNone/>
            </a:pPr>
            <a:r>
              <a:rPr lang="en-US" sz="1600" b="1">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600" b="1" i="0" u="none" strike="noStrike">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rPr>
              <a:t>3.腹腔镜移动的预测</a:t>
            </a:r>
            <a:endParaRPr lang="en-US" altLang="zh-CN" sz="1600" b="1" i="0" u="none" strike="noStrike">
              <a:solidFill>
                <a:srgbClr val="00B0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文本框 3"/>
          <p:cNvSpPr txBox="1"/>
          <p:nvPr/>
        </p:nvSpPr>
        <p:spPr>
          <a:xfrm>
            <a:off x="7694295" y="5340350"/>
            <a:ext cx="4064000" cy="306705"/>
          </a:xfrm>
          <a:prstGeom prst="rect">
            <a:avLst/>
          </a:prstGeom>
          <a:noFill/>
        </p:spPr>
        <p:txBody>
          <a:bodyPr wrap="square" rtlCol="0">
            <a:spAutoFit/>
          </a:bodyPr>
          <a:p>
            <a:r>
              <a:rPr lang="zh-CN" altLang="en-US"/>
              <a:t>每个</a:t>
            </a:r>
            <a:r>
              <a:rPr lang="en-US" altLang="zh-CN"/>
              <a:t>task</a:t>
            </a:r>
            <a:r>
              <a:rPr lang="zh-CN" altLang="en-US"/>
              <a:t>的数据</a:t>
            </a:r>
            <a:r>
              <a:rPr lang="zh-CN" altLang="en-US"/>
              <a:t>集</a:t>
            </a:r>
            <a:endParaRPr lang="zh-CN" altLang="en-US"/>
          </a:p>
        </p:txBody>
      </p:sp>
      <p:sp>
        <p:nvSpPr>
          <p:cNvPr id="5" name="AutoShape 9"/>
          <p:cNvSpPr/>
          <p:nvPr/>
        </p:nvSpPr>
        <p:spPr>
          <a:xfrm>
            <a:off x="7564755" y="4823460"/>
            <a:ext cx="4193540" cy="1397635"/>
          </a:xfrm>
          <a:prstGeom prst="roundRect">
            <a:avLst>
              <a:gd name="adj" fmla="val 9411"/>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6" name="AutoShape 18"/>
          <p:cNvSpPr/>
          <p:nvPr/>
        </p:nvSpPr>
        <p:spPr>
          <a:xfrm>
            <a:off x="7696835" y="5120640"/>
            <a:ext cx="4062095" cy="100457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1600" b="1">
                <a:solidFill>
                  <a:srgbClr val="374151"/>
                </a:solidFill>
                <a:latin typeface="Noto Sans SC" panose="020B0500000000000000" charset="-122"/>
                <a:ea typeface="Noto Sans SC" panose="020B0500000000000000" charset="-122"/>
                <a:cs typeface="Noto Sans SC" panose="020B0500000000000000" charset="-122"/>
              </a:rPr>
              <a:t>每个任务</a:t>
            </a:r>
            <a:r>
              <a:rPr lang="zh-CN" altLang="en-US" sz="1600" b="1">
                <a:solidFill>
                  <a:srgbClr val="374151"/>
                </a:solidFill>
                <a:latin typeface="Noto Sans SC" panose="020B0500000000000000" charset="-122"/>
                <a:ea typeface="Noto Sans SC" panose="020B0500000000000000" charset="-122"/>
                <a:cs typeface="Noto Sans SC" panose="020B0500000000000000" charset="-122"/>
              </a:rPr>
              <a:t>用到数据集</a:t>
            </a:r>
            <a:endParaRPr lang="zh-CN" altLang="en-US" sz="1600" b="1">
              <a:solidFill>
                <a:srgbClr val="374151"/>
              </a:solidFill>
              <a:latin typeface="Noto Sans SC" panose="020B0500000000000000" charset="-122"/>
              <a:ea typeface="Noto Sans SC" panose="020B0500000000000000" charset="-122"/>
              <a:cs typeface="Noto Sans SC" panose="020B0500000000000000" charset="-122"/>
            </a:endParaRPr>
          </a:p>
          <a:p>
            <a:pPr indent="0" algn="l">
              <a:lnSpc>
                <a:spcPct val="117000"/>
              </a:lnSpc>
              <a:defRPr/>
            </a:pP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Task1</a:t>
            </a:r>
            <a:r>
              <a:rPr lang="zh-CN" alt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（流程</a:t>
            </a:r>
            <a:r>
              <a:rPr lang="zh-CN" alt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识别）</a:t>
            </a: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altLang="zh-CN"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7 </a:t>
            </a:r>
            <a:r>
              <a:rPr lang="en-US" altLang="zh-CN"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clips.</a:t>
            </a:r>
            <a:endParaRPr lang="en-US" altLang="zh-CN"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Task2</a:t>
            </a:r>
            <a:r>
              <a:rPr lang="zh-CN" alt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分割）</a:t>
            </a:r>
            <a:r>
              <a:rPr 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altLang="zh-CN"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1800 images &amp; labels</a:t>
            </a:r>
            <a:r>
              <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endPar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r>
              <a:rPr 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Task3</a:t>
            </a:r>
            <a:r>
              <a:rPr lang="zh-CN" alt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预测）</a:t>
            </a:r>
            <a:r>
              <a:rPr lang="en-US"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altLang="zh-CN"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300 video &amp; sema</a:t>
            </a:r>
            <a:r>
              <a:rPr lang="en-US" altLang="zh-CN"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nt</a:t>
            </a:r>
            <a:r>
              <a:rPr lang="en-US" altLang="zh-CN" sz="1600">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ics.</a:t>
            </a:r>
            <a:endPar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endParaRPr lang="en-US" sz="16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1" name="Picture 11"/>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67625" y="1913255"/>
            <a:ext cx="327660" cy="327660"/>
          </a:xfrm>
          <a:prstGeom prst="rect">
            <a:avLst/>
          </a:prstGeom>
        </p:spPr>
      </p:pic>
      <p:sp>
        <p:nvSpPr>
          <p:cNvPr id="7" name="文本框 6"/>
          <p:cNvSpPr txBox="1"/>
          <p:nvPr/>
        </p:nvSpPr>
        <p:spPr>
          <a:xfrm>
            <a:off x="470535" y="363855"/>
            <a:ext cx="10066020" cy="521970"/>
          </a:xfrm>
          <a:prstGeom prst="rect">
            <a:avLst/>
          </a:prstGeom>
          <a:noFill/>
        </p:spPr>
        <p:txBody>
          <a:bodyPr wrap="square" rtlCol="0">
            <a:spAutoFit/>
          </a:bodyPr>
          <a:p>
            <a:r>
              <a:rPr lang="zh-CN" altLang="en-US" sz="2800" b="1">
                <a:latin typeface="微软雅黑" panose="020B0503020204020204" charset="-122"/>
                <a:ea typeface="微软雅黑" panose="020B0503020204020204" charset="-122"/>
                <a:cs typeface="微软雅黑" panose="020B0503020204020204" charset="-122"/>
              </a:rPr>
              <a:t>一</a:t>
            </a:r>
            <a:r>
              <a:rPr lang="en-US" altLang="zh-CN" sz="2800" b="1">
                <a:latin typeface="微软雅黑" panose="020B0503020204020204" charset="-122"/>
                <a:ea typeface="微软雅黑" panose="020B0503020204020204" charset="-122"/>
                <a:cs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rPr>
              <a:t>医疗机器人视频感知（</a:t>
            </a:r>
            <a:r>
              <a:rPr lang="en-US" altLang="zh-CN" sz="2800" b="1">
                <a:latin typeface="微软雅黑" panose="020B0503020204020204" charset="-122"/>
                <a:ea typeface="微软雅黑" panose="020B0503020204020204" charset="-122"/>
                <a:cs typeface="微软雅黑" panose="020B0503020204020204" charset="-122"/>
              </a:rPr>
              <a:t>10/2025-05/2026 </a:t>
            </a:r>
            <a:r>
              <a:rPr lang="zh-CN" altLang="en-US" sz="2800" b="1">
                <a:latin typeface="微软雅黑" panose="020B0503020204020204" charset="-122"/>
                <a:ea typeface="微软雅黑" panose="020B0503020204020204" charset="-122"/>
                <a:cs typeface="微软雅黑" panose="020B0503020204020204" charset="-122"/>
              </a:rPr>
              <a:t>香港中文大学</a:t>
            </a:r>
            <a:r>
              <a:rPr lang="zh-CN" altLang="en-US" sz="2400" b="1"/>
              <a:t>）</a:t>
            </a:r>
            <a:endParaRPr lang="zh-CN" altLang="en-US" sz="2400" b="1"/>
          </a:p>
        </p:txBody>
      </p:sp>
      <p:sp>
        <p:nvSpPr>
          <p:cNvPr id="8" name="文本框 7"/>
          <p:cNvSpPr txBox="1"/>
          <p:nvPr/>
        </p:nvSpPr>
        <p:spPr>
          <a:xfrm>
            <a:off x="682625" y="1112520"/>
            <a:ext cx="1091565" cy="398780"/>
          </a:xfrm>
          <a:prstGeom prst="rect">
            <a:avLst/>
          </a:prstGeom>
          <a:noFill/>
        </p:spPr>
        <p:txBody>
          <a:bodyPr wrap="square" rtlCol="0">
            <a:spAutoFit/>
          </a:bodyPr>
          <a:p>
            <a:r>
              <a:rPr lang="zh-CN" altLang="en-US" sz="2000" b="1">
                <a:solidFill>
                  <a:srgbClr val="1F2937"/>
                </a:solidFill>
                <a:latin typeface="Noto Sans SC" panose="020B0500000000000000" charset="-122"/>
                <a:ea typeface="Noto Sans SC" panose="020B0500000000000000" charset="-122"/>
                <a:cs typeface="Noto Sans SC" panose="020B0500000000000000" charset="-122"/>
              </a:rPr>
              <a:t>数据集</a:t>
            </a:r>
            <a:endParaRPr lang="zh-CN" altLang="en-US" sz="2000" b="1">
              <a:solidFill>
                <a:srgbClr val="1F2937"/>
              </a:solidFill>
              <a:latin typeface="Noto Sans SC" panose="020B0500000000000000" charset="-122"/>
              <a:ea typeface="Noto Sans SC" panose="020B0500000000000000" charset="-122"/>
              <a:cs typeface="Noto Sans SC" panose="020B05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001">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840740" y="1911350"/>
            <a:ext cx="3462020" cy="2207260"/>
          </a:xfrm>
          <a:prstGeom prst="rect">
            <a:avLst/>
          </a:prstGeom>
        </p:spPr>
      </p:pic>
      <p:sp>
        <p:nvSpPr>
          <p:cNvPr id="7" name="文本框 6"/>
          <p:cNvSpPr txBox="1"/>
          <p:nvPr/>
        </p:nvSpPr>
        <p:spPr>
          <a:xfrm>
            <a:off x="709295" y="758825"/>
            <a:ext cx="5700395" cy="460375"/>
          </a:xfrm>
          <a:prstGeom prst="rect">
            <a:avLst/>
          </a:prstGeom>
          <a:noFill/>
        </p:spPr>
        <p:txBody>
          <a:bodyPr wrap="square" rtlCol="0">
            <a:spAutoFit/>
          </a:bodyPr>
          <a:p>
            <a:r>
              <a:rPr lang="en-US" altLang="zh-CN" sz="2400" b="1">
                <a:solidFill>
                  <a:srgbClr val="1F2937"/>
                </a:solidFill>
                <a:latin typeface="Noto Sans SC" panose="020B0500000000000000" charset="-122"/>
                <a:ea typeface="Noto Sans SC" panose="020B0500000000000000" charset="-122"/>
                <a:cs typeface="Noto Sans SC" panose="020B0500000000000000" charset="-122"/>
              </a:rPr>
              <a:t>Task 1 TeCNO</a:t>
            </a:r>
            <a:r>
              <a:rPr lang="zh-CN" altLang="en-US" sz="2400" b="1">
                <a:solidFill>
                  <a:srgbClr val="1F2937"/>
                </a:solidFill>
                <a:latin typeface="Noto Sans SC" panose="020B0500000000000000" charset="-122"/>
                <a:ea typeface="Noto Sans SC" panose="020B0500000000000000" charset="-122"/>
                <a:cs typeface="Noto Sans SC" panose="020B0500000000000000" charset="-122"/>
              </a:rPr>
              <a:t>手术流程识别</a:t>
            </a:r>
            <a:endParaRPr lang="zh-CN" altLang="en-US" sz="2400" b="1">
              <a:solidFill>
                <a:srgbClr val="1F2937"/>
              </a:solidFill>
              <a:latin typeface="Noto Sans SC" panose="020B0500000000000000" charset="-122"/>
              <a:ea typeface="Noto Sans SC" panose="020B0500000000000000" charset="-122"/>
              <a:cs typeface="Noto Sans SC" panose="020B0500000000000000" charset="-122"/>
            </a:endParaRPr>
          </a:p>
        </p:txBody>
      </p:sp>
      <p:pic>
        <p:nvPicPr>
          <p:cNvPr id="8" name="图片 7"/>
          <p:cNvPicPr>
            <a:picLocks noChangeAspect="1"/>
          </p:cNvPicPr>
          <p:nvPr/>
        </p:nvPicPr>
        <p:blipFill>
          <a:blip r:embed="rId5"/>
          <a:stretch>
            <a:fillRect/>
          </a:stretch>
        </p:blipFill>
        <p:spPr>
          <a:xfrm>
            <a:off x="4990465" y="1934210"/>
            <a:ext cx="6775450" cy="4114800"/>
          </a:xfrm>
          <a:prstGeom prst="rect">
            <a:avLst/>
          </a:prstGeom>
        </p:spPr>
      </p:pic>
      <p:pic>
        <p:nvPicPr>
          <p:cNvPr id="4" name="图片 3" descr="ffefd0851625a3041dba01dc095b1167"/>
          <p:cNvPicPr>
            <a:picLocks noChangeAspect="1"/>
          </p:cNvPicPr>
          <p:nvPr/>
        </p:nvPicPr>
        <p:blipFill>
          <a:blip r:embed="rId6"/>
          <a:srcRect t="5585"/>
          <a:stretch>
            <a:fillRect/>
          </a:stretch>
        </p:blipFill>
        <p:spPr>
          <a:xfrm>
            <a:off x="610235" y="4352925"/>
            <a:ext cx="3693160" cy="1855470"/>
          </a:xfrm>
          <a:prstGeom prst="rect">
            <a:avLst/>
          </a:prstGeom>
        </p:spPr>
      </p:pic>
      <p:sp>
        <p:nvSpPr>
          <p:cNvPr id="5" name="文本框 4"/>
          <p:cNvSpPr txBox="1"/>
          <p:nvPr/>
        </p:nvSpPr>
        <p:spPr>
          <a:xfrm>
            <a:off x="1640840" y="6290310"/>
            <a:ext cx="2068195" cy="377825"/>
          </a:xfrm>
          <a:prstGeom prst="rect">
            <a:avLst/>
          </a:prstGeom>
          <a:noFill/>
        </p:spPr>
        <p:txBody>
          <a:bodyPr wrap="square" rtlCol="0">
            <a:noAutofit/>
          </a:bodyPr>
          <a:p>
            <a:r>
              <a:rPr lang="en-US" altLang="zh-CN"/>
              <a:t>7</a:t>
            </a:r>
            <a:r>
              <a:rPr lang="zh-CN" altLang="en-US"/>
              <a:t>个阶段识别</a:t>
            </a:r>
            <a:r>
              <a:rPr lang="zh-CN" altLang="en-US"/>
              <a:t>结果</a:t>
            </a:r>
            <a:endParaRPr lang="zh-CN" altLang="en-US"/>
          </a:p>
        </p:txBody>
      </p:sp>
      <p:sp>
        <p:nvSpPr>
          <p:cNvPr id="9" name="文本框 8"/>
          <p:cNvSpPr txBox="1"/>
          <p:nvPr/>
        </p:nvSpPr>
        <p:spPr>
          <a:xfrm>
            <a:off x="7973060" y="6290310"/>
            <a:ext cx="1368425" cy="338455"/>
          </a:xfrm>
          <a:prstGeom prst="rect">
            <a:avLst/>
          </a:prstGeom>
          <a:noFill/>
        </p:spPr>
        <p:txBody>
          <a:bodyPr wrap="square" rtlCol="0">
            <a:noAutofit/>
          </a:bodyPr>
          <a:p>
            <a:r>
              <a:rPr lang="zh-CN" altLang="en-US"/>
              <a:t>实验</a:t>
            </a:r>
            <a:r>
              <a:rPr lang="zh-CN" altLang="en-US"/>
              <a:t>记录</a:t>
            </a:r>
            <a:endParaRPr lang="zh-CN" altLang="en-US"/>
          </a:p>
        </p:txBody>
      </p:sp>
    </p:spTree>
  </p:cSld>
  <p:clrMapOvr>
    <a:masterClrMapping/>
  </p:clrMapOvr>
  <p:timing>
    <p:tnLst>
      <p:par>
        <p:cTn id="1" dur="indefinite" restart="never" nodeType="tmRoot">
          <p:childTnLst>
            <p:video fullScrn="0">
              <p:cMediaNode>
                <p:cTn id="2" fill="hold" display="1">
                  <p:stCondLst>
                    <p:cond delay="indefinite"/>
                  </p:stCondLst>
                </p:cTn>
                <p:tgtEl>
                  <p:spTgt spid="6"/>
                </p:tgtEl>
              </p:cMediaNode>
            </p:vide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algn="l">
              <a:lnSpc>
                <a:spcPct val="100000"/>
              </a:lnSpc>
              <a:buClrTx/>
              <a:buSzTx/>
              <a:buFontTx/>
            </a:pPr>
            <a:r>
              <a:rPr lang="en-US" sz="32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mn-ea"/>
              </a:rPr>
              <a:t>Task 2</a:t>
            </a: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-器械腔体分割（SegVit模型）</a:t>
            </a:r>
            <a:endPar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22" name="图片 21" descr="miou_curve"/>
          <p:cNvPicPr>
            <a:picLocks noChangeAspect="1"/>
          </p:cNvPicPr>
          <p:nvPr>
            <p:custDataLst>
              <p:tags r:id="rId1"/>
            </p:custDataLst>
          </p:nvPr>
        </p:nvPicPr>
        <p:blipFill>
          <a:blip r:embed="rId2"/>
          <a:stretch>
            <a:fillRect/>
          </a:stretch>
        </p:blipFill>
        <p:spPr>
          <a:xfrm>
            <a:off x="1332865" y="3980180"/>
            <a:ext cx="4300855" cy="1976120"/>
          </a:xfrm>
          <a:prstGeom prst="rect">
            <a:avLst/>
          </a:prstGeom>
        </p:spPr>
      </p:pic>
      <p:pic>
        <p:nvPicPr>
          <p:cNvPr id="27" name="图片 26"/>
          <p:cNvPicPr>
            <a:picLocks noChangeAspect="1"/>
          </p:cNvPicPr>
          <p:nvPr>
            <p:custDataLst>
              <p:tags r:id="rId3"/>
            </p:custDataLst>
          </p:nvPr>
        </p:nvPicPr>
        <p:blipFill>
          <a:blip r:embed="rId4"/>
          <a:srcRect r="49986" b="2334"/>
          <a:stretch>
            <a:fillRect/>
          </a:stretch>
        </p:blipFill>
        <p:spPr>
          <a:xfrm>
            <a:off x="1202055" y="1729105"/>
            <a:ext cx="4432300" cy="2126615"/>
          </a:xfrm>
          <a:prstGeom prst="rect">
            <a:avLst/>
          </a:prstGeom>
        </p:spPr>
      </p:pic>
      <p:sp>
        <p:nvSpPr>
          <p:cNvPr id="32" name="AutoShape 15"/>
          <p:cNvSpPr/>
          <p:nvPr>
            <p:custDataLst>
              <p:tags r:id="rId5"/>
            </p:custDataLst>
          </p:nvPr>
        </p:nvSpPr>
        <p:spPr>
          <a:xfrm>
            <a:off x="5754370" y="6184900"/>
            <a:ext cx="1436370" cy="3429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b="1">
                <a:solidFill>
                  <a:srgbClr val="1F2937"/>
                </a:solidFill>
                <a:latin typeface="Noto Sans SC" panose="020B0500000000000000" charset="-122"/>
                <a:ea typeface="Noto Sans SC" panose="020B0500000000000000" charset="-122"/>
                <a:cs typeface="Noto Sans SC" panose="020B0500000000000000" charset="-122"/>
                <a:sym typeface="+mn-ea"/>
              </a:rPr>
              <a:t>实验</a:t>
            </a:r>
            <a:r>
              <a:rPr lang="zh-CN" altLang="en-US" b="1">
                <a:solidFill>
                  <a:srgbClr val="1F2937"/>
                </a:solidFill>
                <a:latin typeface="Noto Sans SC" panose="020B0500000000000000" charset="-122"/>
                <a:ea typeface="Noto Sans SC" panose="020B0500000000000000" charset="-122"/>
                <a:cs typeface="Noto Sans SC" panose="020B0500000000000000" charset="-122"/>
                <a:sym typeface="+mn-ea"/>
              </a:rPr>
              <a:t>记录</a:t>
            </a:r>
            <a:endParaRPr lang="zh-CN" altLang="en-US" b="1">
              <a:solidFill>
                <a:srgbClr val="1F2937"/>
              </a:solidFill>
              <a:latin typeface="Noto Sans SC" panose="020B0500000000000000" charset="-122"/>
              <a:ea typeface="Noto Sans SC" panose="020B0500000000000000" charset="-122"/>
              <a:cs typeface="Noto Sans SC" panose="020B0500000000000000" charset="-122"/>
              <a:sym typeface="+mn-ea"/>
            </a:endParaRPr>
          </a:p>
        </p:txBody>
      </p:sp>
      <p:pic>
        <p:nvPicPr>
          <p:cNvPr id="40" name="图片 39" descr="05_215125_acc_90.0_fg_35.7"/>
          <p:cNvPicPr>
            <a:picLocks noChangeAspect="1"/>
          </p:cNvPicPr>
          <p:nvPr/>
        </p:nvPicPr>
        <p:blipFill>
          <a:blip r:embed="rId6"/>
          <a:srcRect t="8564" r="49860"/>
          <a:stretch>
            <a:fillRect/>
          </a:stretch>
        </p:blipFill>
        <p:spPr>
          <a:xfrm>
            <a:off x="6409055" y="2703830"/>
            <a:ext cx="1246505" cy="1734820"/>
          </a:xfrm>
          <a:prstGeom prst="rect">
            <a:avLst/>
          </a:prstGeom>
        </p:spPr>
      </p:pic>
      <p:pic>
        <p:nvPicPr>
          <p:cNvPr id="41" name="图片 40" descr="09_023025_acc_97.3"/>
          <p:cNvPicPr>
            <a:picLocks noChangeAspect="1"/>
          </p:cNvPicPr>
          <p:nvPr/>
        </p:nvPicPr>
        <p:blipFill>
          <a:blip r:embed="rId7"/>
          <a:srcRect t="13710" r="49766" b="44029"/>
          <a:stretch>
            <a:fillRect/>
          </a:stretch>
        </p:blipFill>
        <p:spPr>
          <a:xfrm>
            <a:off x="7692390" y="2704465"/>
            <a:ext cx="1147445" cy="915035"/>
          </a:xfrm>
          <a:prstGeom prst="rect">
            <a:avLst/>
          </a:prstGeom>
        </p:spPr>
      </p:pic>
      <p:pic>
        <p:nvPicPr>
          <p:cNvPr id="42" name="图片 41" descr="07_300050_acc_97.8"/>
          <p:cNvPicPr>
            <a:picLocks noChangeAspect="1"/>
          </p:cNvPicPr>
          <p:nvPr/>
        </p:nvPicPr>
        <p:blipFill>
          <a:blip r:embed="rId8"/>
          <a:srcRect t="14929" r="49585" b="47521"/>
          <a:stretch>
            <a:fillRect/>
          </a:stretch>
        </p:blipFill>
        <p:spPr>
          <a:xfrm>
            <a:off x="10102215" y="2706370"/>
            <a:ext cx="1194435" cy="826770"/>
          </a:xfrm>
          <a:prstGeom prst="rect">
            <a:avLst/>
          </a:prstGeom>
        </p:spPr>
      </p:pic>
      <p:pic>
        <p:nvPicPr>
          <p:cNvPr id="43" name="图片 42" descr="09_053125_acc_79.7_fg_49.2"/>
          <p:cNvPicPr>
            <a:picLocks noChangeAspect="1"/>
          </p:cNvPicPr>
          <p:nvPr/>
        </p:nvPicPr>
        <p:blipFill>
          <a:blip r:embed="rId9"/>
          <a:srcRect t="9935" r="49729"/>
          <a:stretch>
            <a:fillRect/>
          </a:stretch>
        </p:blipFill>
        <p:spPr>
          <a:xfrm>
            <a:off x="8876665" y="2703195"/>
            <a:ext cx="1266825" cy="1733550"/>
          </a:xfrm>
          <a:prstGeom prst="rect">
            <a:avLst/>
          </a:prstGeom>
        </p:spPr>
      </p:pic>
      <p:pic>
        <p:nvPicPr>
          <p:cNvPr id="44" name="图片 43" descr="06_215125_acc_90.0_fg_35.7"/>
          <p:cNvPicPr>
            <a:picLocks noChangeAspect="1"/>
          </p:cNvPicPr>
          <p:nvPr/>
        </p:nvPicPr>
        <p:blipFill>
          <a:blip r:embed="rId6"/>
          <a:srcRect l="50049" t="11463" r="85" b="45111"/>
          <a:stretch>
            <a:fillRect/>
          </a:stretch>
        </p:blipFill>
        <p:spPr>
          <a:xfrm>
            <a:off x="6417945" y="1908175"/>
            <a:ext cx="1246505" cy="829310"/>
          </a:xfrm>
          <a:prstGeom prst="rect">
            <a:avLst/>
          </a:prstGeom>
        </p:spPr>
      </p:pic>
      <p:pic>
        <p:nvPicPr>
          <p:cNvPr id="45" name="图片 44" descr="09_023025_acc_97.3"/>
          <p:cNvPicPr>
            <a:picLocks noChangeAspect="1"/>
          </p:cNvPicPr>
          <p:nvPr/>
        </p:nvPicPr>
        <p:blipFill>
          <a:blip r:embed="rId7"/>
          <a:srcRect l="49980" t="16417" b="47509"/>
          <a:stretch>
            <a:fillRect/>
          </a:stretch>
        </p:blipFill>
        <p:spPr>
          <a:xfrm>
            <a:off x="7692390" y="1908175"/>
            <a:ext cx="1166495" cy="787400"/>
          </a:xfrm>
          <a:prstGeom prst="rect">
            <a:avLst/>
          </a:prstGeom>
        </p:spPr>
      </p:pic>
      <p:pic>
        <p:nvPicPr>
          <p:cNvPr id="46" name="图片 45" descr="09_023025_acc_97.3"/>
          <p:cNvPicPr>
            <a:picLocks noChangeAspect="1"/>
          </p:cNvPicPr>
          <p:nvPr/>
        </p:nvPicPr>
        <p:blipFill>
          <a:blip r:embed="rId7"/>
          <a:srcRect t="60077" r="49766"/>
          <a:stretch>
            <a:fillRect/>
          </a:stretch>
        </p:blipFill>
        <p:spPr>
          <a:xfrm>
            <a:off x="7692390" y="3584575"/>
            <a:ext cx="1147445" cy="857885"/>
          </a:xfrm>
          <a:prstGeom prst="rect">
            <a:avLst/>
          </a:prstGeom>
        </p:spPr>
      </p:pic>
      <p:pic>
        <p:nvPicPr>
          <p:cNvPr id="47" name="图片 46" descr="09_053125_acc_79.7_fg_49.2"/>
          <p:cNvPicPr>
            <a:picLocks noChangeAspect="1"/>
          </p:cNvPicPr>
          <p:nvPr/>
        </p:nvPicPr>
        <p:blipFill>
          <a:blip r:embed="rId9"/>
          <a:srcRect l="49654" t="12278" b="46481"/>
          <a:stretch>
            <a:fillRect/>
          </a:stretch>
        </p:blipFill>
        <p:spPr>
          <a:xfrm>
            <a:off x="8876665" y="1908175"/>
            <a:ext cx="1259840" cy="787400"/>
          </a:xfrm>
          <a:prstGeom prst="rect">
            <a:avLst/>
          </a:prstGeom>
        </p:spPr>
      </p:pic>
      <p:pic>
        <p:nvPicPr>
          <p:cNvPr id="48" name="图片 47" descr="08_300050_acc_97.8"/>
          <p:cNvPicPr>
            <a:picLocks noChangeAspect="1"/>
          </p:cNvPicPr>
          <p:nvPr/>
        </p:nvPicPr>
        <p:blipFill>
          <a:blip r:embed="rId8"/>
          <a:srcRect l="50036" t="15037" r="48" b="47556"/>
          <a:stretch>
            <a:fillRect/>
          </a:stretch>
        </p:blipFill>
        <p:spPr>
          <a:xfrm>
            <a:off x="10137140" y="1878330"/>
            <a:ext cx="1132840" cy="790575"/>
          </a:xfrm>
          <a:prstGeom prst="rect">
            <a:avLst/>
          </a:prstGeom>
        </p:spPr>
      </p:pic>
      <p:pic>
        <p:nvPicPr>
          <p:cNvPr id="49" name="图片 48" descr="07_300050_acc_97.8"/>
          <p:cNvPicPr>
            <a:picLocks noChangeAspect="1"/>
          </p:cNvPicPr>
          <p:nvPr/>
        </p:nvPicPr>
        <p:blipFill>
          <a:blip r:embed="rId8"/>
          <a:srcRect t="57963" r="49585"/>
          <a:stretch>
            <a:fillRect/>
          </a:stretch>
        </p:blipFill>
        <p:spPr>
          <a:xfrm>
            <a:off x="10143490" y="3526155"/>
            <a:ext cx="1148080" cy="898525"/>
          </a:xfrm>
          <a:prstGeom prst="rect">
            <a:avLst/>
          </a:prstGeom>
        </p:spPr>
      </p:pic>
      <p:pic>
        <p:nvPicPr>
          <p:cNvPr id="50" name="图片 49" descr="attention_tool2_manipulator"/>
          <p:cNvPicPr>
            <a:picLocks noChangeAspect="1"/>
          </p:cNvPicPr>
          <p:nvPr/>
        </p:nvPicPr>
        <p:blipFill>
          <a:blip r:embed="rId10"/>
          <a:stretch>
            <a:fillRect/>
          </a:stretch>
        </p:blipFill>
        <p:spPr>
          <a:xfrm>
            <a:off x="6409055" y="4645025"/>
            <a:ext cx="4860925" cy="1539875"/>
          </a:xfrm>
          <a:prstGeom prst="rect">
            <a:avLst/>
          </a:prstGeom>
        </p:spPr>
      </p:pic>
      <p:pic>
        <p:nvPicPr>
          <p:cNvPr id="51" name="图片 50" descr="legend"/>
          <p:cNvPicPr>
            <a:picLocks noChangeAspect="1"/>
          </p:cNvPicPr>
          <p:nvPr/>
        </p:nvPicPr>
        <p:blipFill>
          <a:blip r:embed="rId11"/>
          <a:srcRect t="39593" r="279" b="40207"/>
          <a:stretch>
            <a:fillRect/>
          </a:stretch>
        </p:blipFill>
        <p:spPr>
          <a:xfrm>
            <a:off x="6417945" y="4444365"/>
            <a:ext cx="4747260" cy="3429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5"/>
          <p:cNvSpPr/>
          <p:nvPr/>
        </p:nvSpPr>
        <p:spPr>
          <a:xfrm>
            <a:off x="470535" y="1279525"/>
            <a:ext cx="5041265" cy="5005705"/>
          </a:xfrm>
          <a:prstGeom prst="roundRect">
            <a:avLst>
              <a:gd name="adj" fmla="val 3428"/>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3" name="AutoShape 3"/>
          <p:cNvSpPr/>
          <p:nvPr/>
        </p:nvSpPr>
        <p:spPr>
          <a:xfrm>
            <a:off x="508635" y="271145"/>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mn-ea"/>
              </a:rPr>
              <a:t>Task 2</a:t>
            </a: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器械腔体分割（</a:t>
            </a: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HRNet模型）</a:t>
            </a:r>
            <a:endParaRPr lang="zh-CN" altLang="en-US" sz="3200" b="1">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2" name="AutoShape 15"/>
          <p:cNvSpPr/>
          <p:nvPr>
            <p:custDataLst>
              <p:tags r:id="rId1"/>
            </p:custDataLst>
          </p:nvPr>
        </p:nvSpPr>
        <p:spPr>
          <a:xfrm>
            <a:off x="8710930" y="6322695"/>
            <a:ext cx="1473200" cy="38862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1800" b="1">
                <a:solidFill>
                  <a:srgbClr val="1F2937"/>
                </a:solidFill>
                <a:latin typeface="Noto Sans SC" panose="020B0500000000000000" charset="-122"/>
                <a:ea typeface="Noto Sans SC" panose="020B0500000000000000" charset="-122"/>
                <a:cs typeface="Noto Sans SC" panose="020B0500000000000000" charset="-122"/>
              </a:rPr>
              <a:t>结果</a:t>
            </a:r>
            <a:endParaRPr lang="zh-CN" altLang="en-US" sz="1800" b="1">
              <a:solidFill>
                <a:srgbClr val="1F2937"/>
              </a:solidFill>
              <a:latin typeface="Noto Sans SC" panose="020B0500000000000000" charset="-122"/>
              <a:ea typeface="Noto Sans SC" panose="020B0500000000000000" charset="-122"/>
              <a:cs typeface="Noto Sans SC" panose="020B0500000000000000" charset="-122"/>
            </a:endParaRPr>
          </a:p>
        </p:txBody>
      </p:sp>
      <p:pic>
        <p:nvPicPr>
          <p:cNvPr id="8" name="图片 7"/>
          <p:cNvPicPr>
            <a:picLocks noChangeAspect="1"/>
          </p:cNvPicPr>
          <p:nvPr/>
        </p:nvPicPr>
        <p:blipFill>
          <a:blip r:embed="rId2"/>
          <a:stretch>
            <a:fillRect/>
          </a:stretch>
        </p:blipFill>
        <p:spPr>
          <a:xfrm>
            <a:off x="6240145" y="4518025"/>
            <a:ext cx="2707640" cy="1837690"/>
          </a:xfrm>
          <a:prstGeom prst="rect">
            <a:avLst/>
          </a:prstGeom>
        </p:spPr>
      </p:pic>
      <p:pic>
        <p:nvPicPr>
          <p:cNvPr id="11" name="图片 10" descr="miou_curve_full"/>
          <p:cNvPicPr>
            <a:picLocks noChangeAspect="1"/>
          </p:cNvPicPr>
          <p:nvPr/>
        </p:nvPicPr>
        <p:blipFill>
          <a:blip r:embed="rId3"/>
          <a:stretch>
            <a:fillRect/>
          </a:stretch>
        </p:blipFill>
        <p:spPr>
          <a:xfrm>
            <a:off x="9023350" y="4619625"/>
            <a:ext cx="2875280" cy="1665605"/>
          </a:xfrm>
          <a:prstGeom prst="rect">
            <a:avLst/>
          </a:prstGeom>
        </p:spPr>
      </p:pic>
      <p:grpSp>
        <p:nvGrpSpPr>
          <p:cNvPr id="25" name="组合 24"/>
          <p:cNvGrpSpPr/>
          <p:nvPr/>
        </p:nvGrpSpPr>
        <p:grpSpPr>
          <a:xfrm>
            <a:off x="6365240" y="1422400"/>
            <a:ext cx="5335270" cy="3016885"/>
            <a:chOff x="9233" y="3844"/>
            <a:chExt cx="8710" cy="4958"/>
          </a:xfrm>
        </p:grpSpPr>
        <p:pic>
          <p:nvPicPr>
            <p:cNvPr id="12" name="图片 11" descr="000004_vis"/>
            <p:cNvPicPr>
              <a:picLocks noChangeAspect="1"/>
            </p:cNvPicPr>
            <p:nvPr/>
          </p:nvPicPr>
          <p:blipFill>
            <a:blip r:embed="rId4"/>
            <a:stretch>
              <a:fillRect/>
            </a:stretch>
          </p:blipFill>
          <p:spPr>
            <a:xfrm>
              <a:off x="9276" y="6686"/>
              <a:ext cx="2199" cy="1326"/>
            </a:xfrm>
            <a:prstGeom prst="rect">
              <a:avLst/>
            </a:prstGeom>
          </p:spPr>
        </p:pic>
        <p:pic>
          <p:nvPicPr>
            <p:cNvPr id="13" name="图片 12" descr="001075"/>
            <p:cNvPicPr>
              <a:picLocks noChangeAspect="1"/>
            </p:cNvPicPr>
            <p:nvPr/>
          </p:nvPicPr>
          <p:blipFill>
            <a:blip r:embed="rId5"/>
            <a:stretch>
              <a:fillRect/>
            </a:stretch>
          </p:blipFill>
          <p:spPr>
            <a:xfrm>
              <a:off x="9247" y="5280"/>
              <a:ext cx="2214" cy="1313"/>
            </a:xfrm>
            <a:prstGeom prst="rect">
              <a:avLst/>
            </a:prstGeom>
          </p:spPr>
        </p:pic>
        <p:pic>
          <p:nvPicPr>
            <p:cNvPr id="16" name="图片 15" descr="001075"/>
            <p:cNvPicPr>
              <a:picLocks noChangeAspect="1"/>
            </p:cNvPicPr>
            <p:nvPr/>
          </p:nvPicPr>
          <p:blipFill>
            <a:blip r:embed="rId6"/>
            <a:stretch>
              <a:fillRect/>
            </a:stretch>
          </p:blipFill>
          <p:spPr>
            <a:xfrm>
              <a:off x="9233" y="3844"/>
              <a:ext cx="2228" cy="1321"/>
            </a:xfrm>
            <a:prstGeom prst="rect">
              <a:avLst/>
            </a:prstGeom>
          </p:spPr>
        </p:pic>
        <p:pic>
          <p:nvPicPr>
            <p:cNvPr id="7" name="图片 6" descr="000023_vis"/>
            <p:cNvPicPr>
              <a:picLocks noChangeAspect="1"/>
            </p:cNvPicPr>
            <p:nvPr/>
          </p:nvPicPr>
          <p:blipFill>
            <a:blip r:embed="rId7"/>
            <a:stretch>
              <a:fillRect/>
            </a:stretch>
          </p:blipFill>
          <p:spPr>
            <a:xfrm>
              <a:off x="11565" y="6689"/>
              <a:ext cx="2213" cy="1315"/>
            </a:xfrm>
            <a:prstGeom prst="rect">
              <a:avLst/>
            </a:prstGeom>
          </p:spPr>
        </p:pic>
        <p:pic>
          <p:nvPicPr>
            <p:cNvPr id="9" name="图片 8" descr="005125"/>
            <p:cNvPicPr>
              <a:picLocks noChangeAspect="1"/>
            </p:cNvPicPr>
            <p:nvPr/>
          </p:nvPicPr>
          <p:blipFill>
            <a:blip r:embed="rId8"/>
            <a:stretch>
              <a:fillRect/>
            </a:stretch>
          </p:blipFill>
          <p:spPr>
            <a:xfrm>
              <a:off x="11557" y="5262"/>
              <a:ext cx="2191" cy="1331"/>
            </a:xfrm>
            <a:prstGeom prst="rect">
              <a:avLst/>
            </a:prstGeom>
          </p:spPr>
        </p:pic>
        <p:pic>
          <p:nvPicPr>
            <p:cNvPr id="14" name="图片 13" descr="000307_vis"/>
            <p:cNvPicPr>
              <a:picLocks noChangeAspect="1"/>
            </p:cNvPicPr>
            <p:nvPr/>
          </p:nvPicPr>
          <p:blipFill>
            <a:blip r:embed="rId9"/>
            <a:stretch>
              <a:fillRect/>
            </a:stretch>
          </p:blipFill>
          <p:spPr>
            <a:xfrm>
              <a:off x="13851" y="6668"/>
              <a:ext cx="1979" cy="1332"/>
            </a:xfrm>
            <a:prstGeom prst="rect">
              <a:avLst/>
            </a:prstGeom>
          </p:spPr>
        </p:pic>
        <p:pic>
          <p:nvPicPr>
            <p:cNvPr id="15" name="图片 14" descr="145125"/>
            <p:cNvPicPr>
              <a:picLocks noChangeAspect="1"/>
            </p:cNvPicPr>
            <p:nvPr/>
          </p:nvPicPr>
          <p:blipFill>
            <a:blip r:embed="rId10"/>
            <a:stretch>
              <a:fillRect/>
            </a:stretch>
          </p:blipFill>
          <p:spPr>
            <a:xfrm>
              <a:off x="13844" y="3854"/>
              <a:ext cx="2016" cy="1317"/>
            </a:xfrm>
            <a:prstGeom prst="rect">
              <a:avLst/>
            </a:prstGeom>
          </p:spPr>
        </p:pic>
        <p:pic>
          <p:nvPicPr>
            <p:cNvPr id="18" name="图片 17" descr="145125"/>
            <p:cNvPicPr>
              <a:picLocks noChangeAspect="1"/>
            </p:cNvPicPr>
            <p:nvPr/>
          </p:nvPicPr>
          <p:blipFill>
            <a:blip r:embed="rId11"/>
            <a:stretch>
              <a:fillRect/>
            </a:stretch>
          </p:blipFill>
          <p:spPr>
            <a:xfrm>
              <a:off x="13844" y="5258"/>
              <a:ext cx="2006" cy="1333"/>
            </a:xfrm>
            <a:prstGeom prst="rect">
              <a:avLst/>
            </a:prstGeom>
          </p:spPr>
        </p:pic>
        <p:pic>
          <p:nvPicPr>
            <p:cNvPr id="19" name="图片 18" descr="004125"/>
            <p:cNvPicPr>
              <a:picLocks noChangeAspect="1"/>
            </p:cNvPicPr>
            <p:nvPr/>
          </p:nvPicPr>
          <p:blipFill>
            <a:blip r:embed="rId12"/>
            <a:stretch>
              <a:fillRect/>
            </a:stretch>
          </p:blipFill>
          <p:spPr>
            <a:xfrm>
              <a:off x="11557" y="3862"/>
              <a:ext cx="2191" cy="1309"/>
            </a:xfrm>
            <a:prstGeom prst="rect">
              <a:avLst/>
            </a:prstGeom>
          </p:spPr>
        </p:pic>
        <p:pic>
          <p:nvPicPr>
            <p:cNvPr id="20" name="图片 19" descr="000008_vis"/>
            <p:cNvPicPr>
              <a:picLocks noChangeAspect="1"/>
            </p:cNvPicPr>
            <p:nvPr/>
          </p:nvPicPr>
          <p:blipFill>
            <a:blip r:embed="rId13"/>
            <a:stretch>
              <a:fillRect/>
            </a:stretch>
          </p:blipFill>
          <p:spPr>
            <a:xfrm>
              <a:off x="15963" y="6706"/>
              <a:ext cx="1980" cy="1303"/>
            </a:xfrm>
            <a:prstGeom prst="rect">
              <a:avLst/>
            </a:prstGeom>
          </p:spPr>
        </p:pic>
        <p:pic>
          <p:nvPicPr>
            <p:cNvPr id="21" name="图片 20" descr="002050"/>
            <p:cNvPicPr>
              <a:picLocks noChangeAspect="1"/>
            </p:cNvPicPr>
            <p:nvPr/>
          </p:nvPicPr>
          <p:blipFill>
            <a:blip r:embed="rId14"/>
            <a:stretch>
              <a:fillRect/>
            </a:stretch>
          </p:blipFill>
          <p:spPr>
            <a:xfrm>
              <a:off x="15956" y="3862"/>
              <a:ext cx="1952" cy="1305"/>
            </a:xfrm>
            <a:prstGeom prst="rect">
              <a:avLst/>
            </a:prstGeom>
          </p:spPr>
        </p:pic>
        <p:pic>
          <p:nvPicPr>
            <p:cNvPr id="23" name="图片 22" descr="002050"/>
            <p:cNvPicPr>
              <a:picLocks noChangeAspect="1"/>
            </p:cNvPicPr>
            <p:nvPr/>
          </p:nvPicPr>
          <p:blipFill>
            <a:blip r:embed="rId15"/>
            <a:stretch>
              <a:fillRect/>
            </a:stretch>
          </p:blipFill>
          <p:spPr>
            <a:xfrm>
              <a:off x="15946" y="5280"/>
              <a:ext cx="1958" cy="1313"/>
            </a:xfrm>
            <a:prstGeom prst="rect">
              <a:avLst/>
            </a:prstGeom>
          </p:spPr>
        </p:pic>
        <p:pic>
          <p:nvPicPr>
            <p:cNvPr id="24" name="图片 23" descr="legend"/>
            <p:cNvPicPr>
              <a:picLocks noChangeAspect="1"/>
            </p:cNvPicPr>
            <p:nvPr/>
          </p:nvPicPr>
          <p:blipFill>
            <a:blip r:embed="rId16"/>
            <a:srcRect t="39593" r="279" b="40207"/>
            <a:stretch>
              <a:fillRect/>
            </a:stretch>
          </p:blipFill>
          <p:spPr>
            <a:xfrm>
              <a:off x="9689" y="8262"/>
              <a:ext cx="7698" cy="540"/>
            </a:xfrm>
            <a:prstGeom prst="rect">
              <a:avLst/>
            </a:prstGeom>
          </p:spPr>
        </p:pic>
      </p:grpSp>
      <p:sp>
        <p:nvSpPr>
          <p:cNvPr id="22" name="文本框 21"/>
          <p:cNvSpPr txBox="1"/>
          <p:nvPr/>
        </p:nvSpPr>
        <p:spPr>
          <a:xfrm>
            <a:off x="447040" y="1280160"/>
            <a:ext cx="5041900" cy="4799965"/>
          </a:xfrm>
          <a:prstGeom prst="rect">
            <a:avLst/>
          </a:prstGeom>
          <a:noFill/>
        </p:spPr>
        <p:txBody>
          <a:bodyPr wrap="square" rtlCol="0" anchor="t">
            <a:spAutoFit/>
          </a:bodyPr>
          <a:p>
            <a:r>
              <a:rPr lang="en-US" altLang="zh-CN"/>
              <a:t>0.45, lr: [2.3955978933396084e-06], Loss: 0.190577</a:t>
            </a:r>
            <a:endParaRPr lang="en-US" altLang="zh-CN"/>
          </a:p>
          <a:p>
            <a:r>
              <a:rPr lang="en-US" altLang="zh-CN"/>
              <a:t>2026-02-17 19:51:05,182 Epoch: [70/100] Iter:[250/255], Time: 0.45, lr: [2.394142045323419e-06], Loss: 0.191074</a:t>
            </a:r>
            <a:endParaRPr lang="en-US" altLang="zh-CN"/>
          </a:p>
          <a:p>
            <a:r>
              <a:rPr lang="en-US" altLang="zh-CN"/>
              <a:t>2026-02-17 19:52:23,289 0 [0.86661627 0.41595933 0.32906202 0.5337299  0.58900969 0.33314971</a:t>
            </a:r>
            <a:endParaRPr lang="en-US" altLang="zh-CN"/>
          </a:p>
          <a:p>
            <a:r>
              <a:rPr lang="en-US" altLang="zh-CN"/>
              <a:t> 0.24310478 0.06669686 0.41437076 0.40652006] 0.41982193803674817</a:t>
            </a:r>
            <a:endParaRPr lang="en-US" altLang="zh-CN"/>
          </a:p>
          <a:p>
            <a:r>
              <a:rPr lang="en-US" altLang="zh-CN"/>
              <a:t>2026-02-17 19:52:23,290 =&gt; </a:t>
            </a:r>
            <a:r>
              <a:rPr lang="en-US" altLang="zh-CN" b="1"/>
              <a:t>saving checkpoint to output/2_17_4090_continue/surgery/seg_hrnet_ocr_w18_surgery_one-Copy1checkpoint.pth.tar</a:t>
            </a:r>
            <a:endParaRPr lang="en-US" altLang="zh-CN" b="1"/>
          </a:p>
          <a:p>
            <a:r>
              <a:rPr lang="en-US" altLang="zh-CN" b="1"/>
              <a:t>2026-02-17 19:52:23,412 Loss: 1.819, MeanIU:  0.4798, Best_mIoU:  0.5337</a:t>
            </a:r>
            <a:endParaRPr lang="en-US" altLang="zh-CN" b="1"/>
          </a:p>
          <a:p>
            <a:r>
              <a:rPr lang="en-US" altLang="zh-CN" b="1"/>
              <a:t>2026-02-17 19:52:23,412 [</a:t>
            </a:r>
            <a:r>
              <a:rPr lang="en-US" altLang="zh-CN" b="1" u="sng"/>
              <a:t>0.86661627 0.41595933 0.32906202 0.5337299  0.58900969 0.33314971</a:t>
            </a:r>
            <a:endParaRPr lang="en-US" altLang="zh-CN" b="1" u="sng"/>
          </a:p>
          <a:p>
            <a:r>
              <a:rPr lang="en-US" altLang="zh-CN" b="1" u="sng"/>
              <a:t> 0.24310478 0.06669686 0.41437076 0.40652006</a:t>
            </a:r>
            <a:r>
              <a:rPr lang="en-US" altLang="zh-CN" b="1"/>
              <a:t>]</a:t>
            </a:r>
            <a:endParaRPr lang="zh-CN" altLang="en-US" b="1"/>
          </a:p>
        </p:txBody>
      </p:sp>
      <p:sp>
        <p:nvSpPr>
          <p:cNvPr id="4" name="文本框 3"/>
          <p:cNvSpPr txBox="1"/>
          <p:nvPr/>
        </p:nvSpPr>
        <p:spPr>
          <a:xfrm>
            <a:off x="2478405" y="6355715"/>
            <a:ext cx="1472565" cy="356235"/>
          </a:xfrm>
          <a:prstGeom prst="rect">
            <a:avLst/>
          </a:prstGeom>
          <a:noFill/>
        </p:spPr>
        <p:txBody>
          <a:bodyPr wrap="square" rtlCol="0">
            <a:noAutofit/>
          </a:bodyPr>
          <a:p>
            <a:r>
              <a:rPr lang="zh-CN" altLang="en-US" b="1">
                <a:solidFill>
                  <a:srgbClr val="1F2937"/>
                </a:solidFill>
                <a:latin typeface="Noto Sans SC" panose="020B0500000000000000" charset="-122"/>
                <a:ea typeface="Noto Sans SC" panose="020B0500000000000000" charset="-122"/>
                <a:cs typeface="Noto Sans SC" panose="020B0500000000000000" charset="-122"/>
              </a:rPr>
              <a:t>实验记录</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utoShape 17"/>
          <p:cNvSpPr/>
          <p:nvPr/>
        </p:nvSpPr>
        <p:spPr>
          <a:xfrm>
            <a:off x="6350000" y="1366520"/>
            <a:ext cx="5080000" cy="4953000"/>
          </a:xfrm>
          <a:prstGeom prst="roundRect">
            <a:avLst>
              <a:gd name="adj" fmla="val 2051"/>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mn-ea"/>
              </a:rPr>
              <a:t>对比SegVit-HRNet</a:t>
            </a:r>
            <a:endParaRPr lang="en-US" altLang="zh-CN" sz="3200" b="1">
              <a:solidFill>
                <a:srgbClr val="1F2937"/>
              </a:solidFill>
              <a:latin typeface="Noto Sans SC" panose="020B0500000000000000" charset="-122"/>
              <a:ea typeface="Noto Sans SC" panose="020B0500000000000000" charset="-122"/>
              <a:cs typeface="Noto Sans SC" panose="020B0500000000000000" charset="-122"/>
              <a:sym typeface="+mn-ea"/>
            </a:endParaRPr>
          </a:p>
        </p:txBody>
      </p:sp>
      <p:sp>
        <p:nvSpPr>
          <p:cNvPr id="9" name="AutoShape 9"/>
          <p:cNvSpPr/>
          <p:nvPr>
            <p:custDataLst>
              <p:tags r:id="rId1"/>
            </p:custDataLst>
          </p:nvPr>
        </p:nvSpPr>
        <p:spPr>
          <a:xfrm>
            <a:off x="813435" y="1423035"/>
            <a:ext cx="5080000" cy="1714500"/>
          </a:xfrm>
          <a:prstGeom prst="roundRect">
            <a:avLst>
              <a:gd name="adj" fmla="val 5925"/>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3935" y="1651635"/>
            <a:ext cx="304800" cy="304800"/>
          </a:xfrm>
          <a:prstGeom prst="rect">
            <a:avLst/>
          </a:prstGeom>
        </p:spPr>
      </p:pic>
      <p:sp>
        <p:nvSpPr>
          <p:cNvPr id="12" name="AutoShape 12"/>
          <p:cNvSpPr/>
          <p:nvPr>
            <p:custDataLst>
              <p:tags r:id="rId5"/>
            </p:custDataLst>
          </p:nvPr>
        </p:nvSpPr>
        <p:spPr>
          <a:xfrm>
            <a:off x="1384935" y="1612900"/>
            <a:ext cx="4356100" cy="1288415"/>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altLang="zh-CN"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HRNet outperforms SegViT</a:t>
            </a:r>
            <a:r>
              <a:rPr lang="en-US" sz="13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3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defRPr/>
            </a:pPr>
            <a:endParaRPr lang="en-US" sz="1300" b="1" i="0" u="none" strike="noStrike">
              <a:solidFill>
                <a:srgbClr val="37415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defRPr/>
            </a:pPr>
            <a:r>
              <a:rPr lang="en-US" altLang="zh-CN"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HRNet maintains high-resolution feature maps throughout, accurately capturing fine boundaries; while SegViT is prone to losing crucial information.</a:t>
            </a:r>
            <a:r>
              <a:rPr lang="en-US"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3" name="AutoShape 13"/>
          <p:cNvSpPr/>
          <p:nvPr>
            <p:custDataLst>
              <p:tags r:id="rId6"/>
            </p:custDataLst>
          </p:nvPr>
        </p:nvSpPr>
        <p:spPr>
          <a:xfrm>
            <a:off x="813435" y="3264535"/>
            <a:ext cx="5080000" cy="3054985"/>
          </a:xfrm>
          <a:prstGeom prst="roundRect">
            <a:avLst>
              <a:gd name="adj" fmla="val 7272"/>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custDataLst>
              <p:tags r:id="rId7"/>
            </p:custDataLst>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03935" y="3500755"/>
            <a:ext cx="304800" cy="304800"/>
          </a:xfrm>
          <a:prstGeom prst="rect">
            <a:avLst/>
          </a:prstGeom>
        </p:spPr>
      </p:pic>
      <p:sp>
        <p:nvSpPr>
          <p:cNvPr id="15" name="AutoShape 15"/>
          <p:cNvSpPr/>
          <p:nvPr>
            <p:custDataLst>
              <p:tags r:id="rId10"/>
            </p:custDataLst>
          </p:nvPr>
        </p:nvSpPr>
        <p:spPr>
          <a:xfrm>
            <a:off x="1448435" y="3446145"/>
            <a:ext cx="444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C</a:t>
            </a:r>
            <a:r>
              <a:rPr lang="en-US" sz="1800" b="1">
                <a:solidFill>
                  <a:srgbClr val="1F2937"/>
                </a:solidFill>
                <a:latin typeface="Noto Sans SC" panose="020B0500000000000000" charset="-122"/>
                <a:ea typeface="Noto Sans SC" panose="020B0500000000000000" charset="-122"/>
                <a:cs typeface="Noto Sans SC" panose="020B0500000000000000" charset="-122"/>
                <a:sym typeface="+mn-ea"/>
              </a:rPr>
              <a:t>ontrast</a:t>
            </a:r>
            <a:endParaRPr lang="en-US" sz="1100"/>
          </a:p>
        </p:txBody>
      </p:sp>
      <p:grpSp>
        <p:nvGrpSpPr>
          <p:cNvPr id="26" name="组合 25"/>
          <p:cNvGrpSpPr/>
          <p:nvPr/>
        </p:nvGrpSpPr>
        <p:grpSpPr>
          <a:xfrm>
            <a:off x="1448435" y="3900170"/>
            <a:ext cx="3663950" cy="2039620"/>
            <a:chOff x="2458" y="6754"/>
            <a:chExt cx="5328" cy="3220"/>
          </a:xfrm>
        </p:grpSpPr>
        <p:pic>
          <p:nvPicPr>
            <p:cNvPr id="22" name="图片 21" descr="001075_visualization"/>
            <p:cNvPicPr>
              <a:picLocks noChangeAspect="1"/>
            </p:cNvPicPr>
            <p:nvPr/>
          </p:nvPicPr>
          <p:blipFill>
            <a:blip r:embed="rId11"/>
            <a:srcRect t="8760"/>
            <a:stretch>
              <a:fillRect/>
            </a:stretch>
          </p:blipFill>
          <p:spPr>
            <a:xfrm>
              <a:off x="2458" y="6754"/>
              <a:ext cx="5328" cy="3221"/>
            </a:xfrm>
            <a:prstGeom prst="rect">
              <a:avLst/>
            </a:prstGeom>
          </p:spPr>
        </p:pic>
        <p:pic>
          <p:nvPicPr>
            <p:cNvPr id="23" name="图片 22" descr="000004_vis"/>
            <p:cNvPicPr>
              <a:picLocks noChangeAspect="1"/>
            </p:cNvPicPr>
            <p:nvPr/>
          </p:nvPicPr>
          <p:blipFill>
            <a:blip r:embed="rId12"/>
            <a:stretch>
              <a:fillRect/>
            </a:stretch>
          </p:blipFill>
          <p:spPr>
            <a:xfrm>
              <a:off x="5136" y="8664"/>
              <a:ext cx="2642" cy="1275"/>
            </a:xfrm>
            <a:prstGeom prst="rect">
              <a:avLst/>
            </a:prstGeom>
          </p:spPr>
        </p:pic>
      </p:grpSp>
      <p:sp>
        <p:nvSpPr>
          <p:cNvPr id="24" name="文本框 23"/>
          <p:cNvSpPr txBox="1"/>
          <p:nvPr/>
        </p:nvSpPr>
        <p:spPr>
          <a:xfrm>
            <a:off x="6851015" y="2077720"/>
            <a:ext cx="4209415" cy="1059815"/>
          </a:xfrm>
          <a:prstGeom prst="rect">
            <a:avLst/>
          </a:prstGeom>
          <a:noFill/>
        </p:spPr>
        <p:txBody>
          <a:bodyPr wrap="square" rtlCol="0">
            <a:noAutofit/>
          </a:bodyPr>
          <a:p>
            <a:r>
              <a:rPr lang="en-US" altLang="zh-CN">
                <a:solidFill>
                  <a:srgbClr val="4B5563"/>
                </a:solidFill>
                <a:latin typeface="Noto Sans SC" panose="020B0500000000000000" charset="-122"/>
                <a:ea typeface="Noto Sans SC" panose="020B0500000000000000" charset="-122"/>
                <a:cs typeface="Noto Sans SC" panose="020B0500000000000000" charset="-122"/>
              </a:rPr>
              <a:t>To address the issue of a small number of images and imbalanced class classification in the dataset, HrNet added classes weight  and data augmentation.</a:t>
            </a:r>
            <a:endParaRPr lang="en-US" altLang="zh-CN">
              <a:solidFill>
                <a:srgbClr val="4B5563"/>
              </a:solidFill>
              <a:latin typeface="Noto Sans SC" panose="020B0500000000000000" charset="-122"/>
              <a:ea typeface="Noto Sans SC" panose="020B0500000000000000" charset="-122"/>
              <a:cs typeface="Noto Sans SC" panose="020B0500000000000000" charset="-122"/>
            </a:endParaRPr>
          </a:p>
        </p:txBody>
      </p:sp>
      <p:sp>
        <p:nvSpPr>
          <p:cNvPr id="25" name="文本框 24"/>
          <p:cNvSpPr txBox="1"/>
          <p:nvPr/>
        </p:nvSpPr>
        <p:spPr>
          <a:xfrm>
            <a:off x="6851015" y="1595120"/>
            <a:ext cx="4064000" cy="368300"/>
          </a:xfrm>
          <a:prstGeom prst="rect">
            <a:avLst/>
          </a:prstGeom>
          <a:noFill/>
        </p:spPr>
        <p:txBody>
          <a:bodyPr wrap="square" rtlCol="0">
            <a:spAutoFit/>
          </a:bodyPr>
          <a:p>
            <a:r>
              <a:rPr lang="en-US" altLang="zh-CN" sz="1800" b="1">
                <a:solidFill>
                  <a:srgbClr val="1F2937"/>
                </a:solidFill>
                <a:latin typeface="Noto Sans SC" panose="020B0500000000000000" charset="-122"/>
                <a:ea typeface="Noto Sans SC" panose="020B0500000000000000" charset="-122"/>
                <a:cs typeface="Noto Sans SC" panose="020B0500000000000000" charset="-122"/>
              </a:rPr>
              <a:t>Parameter optimization</a:t>
            </a:r>
            <a:endParaRPr lang="en-US" altLang="zh-CN" sz="1800" b="1">
              <a:solidFill>
                <a:srgbClr val="1F2937"/>
              </a:solidFill>
              <a:latin typeface="Noto Sans SC" panose="020B0500000000000000" charset="-122"/>
              <a:ea typeface="Noto Sans SC" panose="020B0500000000000000" charset="-122"/>
              <a:cs typeface="Noto Sans SC" panose="020B0500000000000000" charset="-122"/>
            </a:endParaRPr>
          </a:p>
        </p:txBody>
      </p:sp>
      <p:sp>
        <p:nvSpPr>
          <p:cNvPr id="27" name="文本框 26"/>
          <p:cNvSpPr txBox="1"/>
          <p:nvPr/>
        </p:nvSpPr>
        <p:spPr>
          <a:xfrm>
            <a:off x="3770630" y="5945505"/>
            <a:ext cx="876300" cy="396240"/>
          </a:xfrm>
          <a:prstGeom prst="rect">
            <a:avLst/>
          </a:prstGeom>
          <a:noFill/>
        </p:spPr>
        <p:txBody>
          <a:bodyPr wrap="square" rtlCol="0">
            <a:noAutofit/>
          </a:bodyPr>
          <a:p>
            <a:r>
              <a:rPr lang="en-US" sz="1600">
                <a:solidFill>
                  <a:srgbClr val="4B5563"/>
                </a:solidFill>
                <a:latin typeface="Noto Sans SC" panose="020B0500000000000000" charset="-122"/>
                <a:ea typeface="Noto Sans SC" panose="020B0500000000000000" charset="-122"/>
                <a:cs typeface="Noto Sans SC" panose="020B0500000000000000" charset="-122"/>
              </a:rPr>
              <a:t>HrNet</a:t>
            </a:r>
            <a:endParaRPr lang="en-US" sz="1600">
              <a:solidFill>
                <a:srgbClr val="4B5563"/>
              </a:solidFill>
              <a:latin typeface="Noto Sans SC" panose="020B0500000000000000" charset="-122"/>
              <a:ea typeface="Noto Sans SC" panose="020B0500000000000000" charset="-122"/>
              <a:cs typeface="Noto Sans SC" panose="020B0500000000000000" charset="-122"/>
            </a:endParaRPr>
          </a:p>
        </p:txBody>
      </p:sp>
      <p:sp>
        <p:nvSpPr>
          <p:cNvPr id="28" name="文本框 27"/>
          <p:cNvSpPr txBox="1"/>
          <p:nvPr/>
        </p:nvSpPr>
        <p:spPr>
          <a:xfrm>
            <a:off x="1939925" y="5946775"/>
            <a:ext cx="876300" cy="396240"/>
          </a:xfrm>
          <a:prstGeom prst="rect">
            <a:avLst/>
          </a:prstGeom>
          <a:noFill/>
        </p:spPr>
        <p:txBody>
          <a:bodyPr wrap="square" rtlCol="0">
            <a:noAutofit/>
          </a:bodyPr>
          <a:p>
            <a:r>
              <a:rPr lang="en-US" sz="1600">
                <a:solidFill>
                  <a:srgbClr val="4B5563"/>
                </a:solidFill>
                <a:latin typeface="Noto Sans SC" panose="020B0500000000000000" charset="-122"/>
                <a:ea typeface="Noto Sans SC" panose="020B0500000000000000" charset="-122"/>
                <a:cs typeface="Noto Sans SC" panose="020B0500000000000000" charset="-122"/>
              </a:rPr>
              <a:t>SegVit</a:t>
            </a:r>
            <a:endParaRPr lang="en-US" sz="1600">
              <a:solidFill>
                <a:srgbClr val="4B5563"/>
              </a:solidFill>
              <a:latin typeface="Noto Sans SC" panose="020B0500000000000000" charset="-122"/>
              <a:ea typeface="Noto Sans SC" panose="020B0500000000000000" charset="-122"/>
              <a:cs typeface="Noto Sans SC" panose="020B0500000000000000" charset="-122"/>
            </a:endParaRPr>
          </a:p>
        </p:txBody>
      </p:sp>
      <p:pic>
        <p:nvPicPr>
          <p:cNvPr id="29" name="图片 28" descr="per_class_iou"/>
          <p:cNvPicPr>
            <a:picLocks noChangeAspect="1"/>
          </p:cNvPicPr>
          <p:nvPr/>
        </p:nvPicPr>
        <p:blipFill>
          <a:blip r:embed="rId13"/>
          <a:srcRect t="4754"/>
          <a:stretch>
            <a:fillRect/>
          </a:stretch>
        </p:blipFill>
        <p:spPr>
          <a:xfrm>
            <a:off x="6477000" y="3496945"/>
            <a:ext cx="4712335" cy="2392045"/>
          </a:xfrm>
          <a:prstGeom prst="rect">
            <a:avLst/>
          </a:prstGeom>
        </p:spPr>
      </p:pic>
      <p:pic>
        <p:nvPicPr>
          <p:cNvPr id="30" name="Picture 5"/>
          <p:cNvPicPr>
            <a:picLocks noChangeAspect="1"/>
          </p:cNvPicPr>
          <p:nvPr>
            <p:custDataLst>
              <p:tags r:id="rId14"/>
            </p:custDataLst>
          </p:nvPr>
        </p:nvPicPr>
        <p:blipFill>
          <a:blip/>
          <a:stretch>
            <a:fillRect/>
          </a:stretch>
        </p:blipFill>
        <p:spPr>
          <a:xfrm>
            <a:off x="6477000" y="1772920"/>
            <a:ext cx="304800" cy="304800"/>
          </a:xfrm>
          <a:prstGeom prst="rect">
            <a:avLst/>
          </a:prstGeom>
          <a:noFill/>
        </p:spPr>
      </p:pic>
      <p:pic>
        <p:nvPicPr>
          <p:cNvPr id="31" name="Picture 10"/>
          <p:cNvPicPr>
            <a:picLocks noChangeAspect="1"/>
          </p:cNvPicPr>
          <p:nvPr>
            <p:custDataLst>
              <p:tags r:id="rId15"/>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477000" y="1651635"/>
            <a:ext cx="304800" cy="304800"/>
          </a:xfrm>
          <a:prstGeom prst="rect">
            <a:avLst/>
          </a:prstGeom>
        </p:spPr>
      </p:pic>
      <p:sp>
        <p:nvSpPr>
          <p:cNvPr id="32" name="文本框 31"/>
          <p:cNvSpPr txBox="1"/>
          <p:nvPr/>
        </p:nvSpPr>
        <p:spPr>
          <a:xfrm>
            <a:off x="7617460" y="5838190"/>
            <a:ext cx="2921000" cy="275590"/>
          </a:xfrm>
          <a:prstGeom prst="rect">
            <a:avLst/>
          </a:prstGeom>
          <a:noFill/>
        </p:spPr>
        <p:txBody>
          <a:bodyPr wrap="square" rtlCol="0">
            <a:spAutoFit/>
          </a:bodyPr>
          <a:p>
            <a:r>
              <a:rPr lang="en-US" altLang="zh-CN" sz="1200">
                <a:solidFill>
                  <a:srgbClr val="4B5563"/>
                </a:solidFill>
                <a:latin typeface="Noto Sans SC" panose="020B0500000000000000" charset="-122"/>
                <a:ea typeface="Noto Sans SC" panose="020B0500000000000000" charset="-122"/>
                <a:cs typeface="Noto Sans SC" panose="020B0500000000000000" charset="-122"/>
                <a:sym typeface="+mn-ea"/>
              </a:rPr>
              <a:t>Imbalanced class classification</a:t>
            </a:r>
            <a:endParaRPr lang="en-US" altLang="zh-CN" sz="1200">
              <a:solidFill>
                <a:srgbClr val="4B5563"/>
              </a:solidFill>
              <a:latin typeface="Noto Sans SC" panose="020B0500000000000000" charset="-122"/>
              <a:ea typeface="Noto Sans SC" panose="020B0500000000000000" charset="-122"/>
              <a:cs typeface="Noto Sans SC" panose="020B0500000000000000"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89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mn-ea"/>
              </a:rPr>
              <a:t>TASK 3-腹腔镜移动预测</a:t>
            </a:r>
            <a:endParaRPr lang="en-US" altLang="zh-CN" sz="2400" b="1">
              <a:solidFill>
                <a:srgbClr val="1F2937"/>
              </a:solidFill>
              <a:latin typeface="Noto Sans SC" panose="020B0500000000000000" charset="-122"/>
              <a:ea typeface="Noto Sans SC" panose="020B0500000000000000" charset="-122"/>
              <a:cs typeface="Noto Sans SC" panose="020B0500000000000000" charset="-122"/>
              <a:sym typeface="+mn-ea"/>
            </a:endParaRPr>
          </a:p>
        </p:txBody>
      </p:sp>
      <p:sp>
        <p:nvSpPr>
          <p:cNvPr id="4" name="AutoShape 4"/>
          <p:cNvSpPr/>
          <p:nvPr/>
        </p:nvSpPr>
        <p:spPr>
          <a:xfrm>
            <a:off x="838200" y="1524000"/>
            <a:ext cx="10337165" cy="508635"/>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altLang="zh-CN">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By using </a:t>
            </a:r>
            <a:r>
              <a:rPr lang="en-US" altLang="zh-CN" b="1">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Sliding Window</a:t>
            </a:r>
            <a:r>
              <a:rPr lang="en-US" altLang="zh-CN">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 the dataset was expanded, increasing the number of samples to six times the original size</a:t>
            </a:r>
            <a:r>
              <a:rPr lang="en-US"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7" name="AutoShape 17"/>
          <p:cNvSpPr/>
          <p:nvPr/>
        </p:nvSpPr>
        <p:spPr>
          <a:xfrm>
            <a:off x="1447165" y="3550285"/>
            <a:ext cx="4699000" cy="1210945"/>
          </a:xfrm>
          <a:prstGeom prst="rect">
            <a:avLst/>
          </a:prstGeom>
          <a:noFill/>
          <a:ln w="12700" cap="flat" cmpd="sng">
            <a:noFill/>
            <a:prstDash val="solid"/>
            <a:round/>
          </a:ln>
        </p:spPr>
        <p:txBody>
          <a:bodyPr vert="horz" wrap="square" lIns="0" tIns="0" rIns="0" bIns="0" rtlCol="0" anchor="ctr" anchorCtr="0"/>
          <a:lstStyle/>
          <a:p>
            <a:pPr indent="0" algn="l">
              <a:lnSpc>
                <a:spcPct val="108000"/>
              </a:lnSpc>
            </a:pPr>
            <a:r>
              <a:rPr lang="zh-CN" altLang="en-US" sz="16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输入</a:t>
            </a:r>
            <a:endParaRPr lang="zh-CN" altLang="en-US" sz="16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6 types of consecutive video frame sequences of length 12</a:t>
            </a: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br>
              <a:rPr lang="en-US" sz="1600" b="0" i="0" u="none" strike="noStrike">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b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altLang="zh-CN"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Frame description: surgical stage, instrument positional relationship, and dynamic semantic information.</a:t>
            </a:r>
            <a:endParaRPr lang="en-US" altLang="zh-CN"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20" name="AutoShape 20"/>
          <p:cNvSpPr/>
          <p:nvPr/>
        </p:nvSpPr>
        <p:spPr>
          <a:xfrm>
            <a:off x="6712585" y="3550285"/>
            <a:ext cx="4699000" cy="1303655"/>
          </a:xfrm>
          <a:prstGeom prst="rect">
            <a:avLst/>
          </a:prstGeom>
          <a:noFill/>
          <a:ln w="12700" cap="flat" cmpd="sng">
            <a:noFill/>
            <a:prstDash val="solid"/>
            <a:round/>
          </a:ln>
        </p:spPr>
        <p:txBody>
          <a:bodyPr vert="horz" wrap="square" lIns="0" tIns="0" rIns="0" bIns="0" rtlCol="0" anchor="ctr" anchorCtr="0"/>
          <a:lstStyle/>
          <a:p>
            <a:pPr indent="0" algn="l">
              <a:lnSpc>
                <a:spcPct val="108000"/>
              </a:lnSpc>
            </a:pPr>
            <a:r>
              <a:rPr lang="zh-CN" altLang="en-US" sz="16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rPr>
              <a:t>输出</a:t>
            </a:r>
            <a:endParaRPr lang="zh-CN" altLang="en-US" sz="1600" b="1" i="0" u="none" strike="noStrike">
              <a:solidFill>
                <a:srgbClr val="1F293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indent="0" algn="l">
              <a:lnSpc>
                <a:spcPct val="108000"/>
              </a:lnSpc>
            </a:pPr>
            <a:r>
              <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rPr>
              <a:t>• Prediction of 7 discrete action labels: 0 (still), 1 (up), 2 (down), 3 (left), 4 (right), 5 (zoom in), 6 (zoom out)</a:t>
            </a:r>
            <a:br>
              <a:rPr lang="en-US" sz="1600" b="0" i="0" u="none" strike="noStrike">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br>
            <a:endParaRPr lang="en-US" sz="1300" b="0" i="0" u="none" strike="noStrike">
              <a:solidFill>
                <a:srgbClr val="4B5563"/>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graphicFrame>
        <p:nvGraphicFramePr>
          <p:cNvPr id="28" name="表格 27"/>
          <p:cNvGraphicFramePr/>
          <p:nvPr>
            <p:custDataLst>
              <p:tags r:id="rId1"/>
            </p:custDataLst>
          </p:nvPr>
        </p:nvGraphicFramePr>
        <p:xfrm>
          <a:off x="4768850" y="2038350"/>
          <a:ext cx="6310630" cy="1052830"/>
        </p:xfrm>
        <a:graphic>
          <a:graphicData uri="http://schemas.openxmlformats.org/drawingml/2006/table">
            <a:tbl>
              <a:tblPr firstRow="1" bandRow="1">
                <a:tableStyleId>{5C22544A-7EE6-4342-B048-85BDC9FD1C3A}</a:tableStyleId>
              </a:tblPr>
              <a:tblGrid>
                <a:gridCol w="666750"/>
                <a:gridCol w="2281555"/>
                <a:gridCol w="619760"/>
                <a:gridCol w="2742565"/>
              </a:tblGrid>
              <a:tr h="375920">
                <a:tc>
                  <a:txBody>
                    <a:bodyPr/>
                    <a:p>
                      <a:r>
                        <a:rPr lang="en-US" altLang="zh-CN" sz="1000" b="0">
                          <a:solidFill>
                            <a:srgbClr val="4B5563"/>
                          </a:solidFill>
                          <a:latin typeface="Noto Sans SC" panose="020B0500000000000000" charset="-122"/>
                          <a:ea typeface="Noto Sans SC" panose="020B0500000000000000" charset="-122"/>
                          <a:cs typeface="Noto Sans SC" panose="020B0500000000000000" charset="-122"/>
                        </a:rPr>
                        <a:t>Sample 1</a:t>
                      </a:r>
                      <a:endParaRPr lang="en-US" altLang="zh-CN" sz="1000" b="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b="0">
                          <a:solidFill>
                            <a:srgbClr val="4B5563"/>
                          </a:solidFill>
                          <a:latin typeface="Noto Sans SC" panose="020B0500000000000000" charset="-122"/>
                          <a:ea typeface="Noto Sans SC" panose="020B0500000000000000" charset="-122"/>
                          <a:cs typeface="Noto Sans SC" panose="020B0500000000000000" charset="-122"/>
                        </a:rPr>
                        <a:t>[1,5,10,25,35,53,70,78,95,100,115,125]</a:t>
                      </a:r>
                      <a:endParaRPr lang="en-US" altLang="zh-CN" sz="1000" b="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b="0">
                          <a:solidFill>
                            <a:srgbClr val="4B5563"/>
                          </a:solidFill>
                          <a:latin typeface="Noto Sans SC" panose="020B0500000000000000" charset="-122"/>
                          <a:ea typeface="Noto Sans SC" panose="020B0500000000000000" charset="-122"/>
                          <a:cs typeface="Noto Sans SC" panose="020B0500000000000000" charset="-122"/>
                          <a:sym typeface="+mn-ea"/>
                        </a:rPr>
                        <a:t>Sample 4</a:t>
                      </a:r>
                      <a:endParaRPr lang="en-US" altLang="zh-CN" sz="1000" b="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b="0">
                          <a:solidFill>
                            <a:srgbClr val="4B5563"/>
                          </a:solidFill>
                          <a:latin typeface="Noto Sans SC" panose="020B0500000000000000" charset="-122"/>
                          <a:ea typeface="Noto Sans SC" panose="020B0500000000000000" charset="-122"/>
                          <a:cs typeface="Noto Sans SC" panose="020B0500000000000000" charset="-122"/>
                        </a:rPr>
                        <a:t>[5,15,25,34,40,53,65,75,84,100,115,134]</a:t>
                      </a:r>
                      <a:endParaRPr lang="en-US" altLang="zh-CN" sz="1000" b="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r>
              <a:tr h="338455">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sym typeface="+mn-ea"/>
                        </a:rPr>
                        <a:t>Sample 2</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rPr>
                        <a:t>[4,7,25,28,40,50,65,75,85,100,120,128]</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sym typeface="+mn-ea"/>
                        </a:rPr>
                        <a:t>Sample 5</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rPr>
                        <a:t>[1,7,20,28,35,56,70,75,95,100,120,125]</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r>
              <a:tr h="338455">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sym typeface="+mn-ea"/>
                        </a:rPr>
                        <a:t>Sample 3</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rPr>
                        <a:t>[1,7,28,31,45,50,70,78,90,100,110,131]</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sym typeface="+mn-ea"/>
                        </a:rPr>
                        <a:t>Sample 6</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r>
                        <a:rPr lang="en-US" altLang="zh-CN" sz="1000">
                          <a:solidFill>
                            <a:srgbClr val="4B5563"/>
                          </a:solidFill>
                          <a:latin typeface="Noto Sans SC" panose="020B0500000000000000" charset="-122"/>
                          <a:ea typeface="Noto Sans SC" panose="020B0500000000000000" charset="-122"/>
                          <a:cs typeface="Noto Sans SC" panose="020B0500000000000000" charset="-122"/>
                        </a:rPr>
                        <a:t>[4,10,20,31,34,50,60,81,90,100,110,125]</a:t>
                      </a:r>
                      <a:endParaRPr lang="en-US" altLang="zh-CN" sz="100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r>
            </a:tbl>
          </a:graphicData>
        </a:graphic>
      </p:graphicFrame>
      <p:graphicFrame>
        <p:nvGraphicFramePr>
          <p:cNvPr id="35" name="表格 34"/>
          <p:cNvGraphicFramePr/>
          <p:nvPr>
            <p:custDataLst>
              <p:tags r:id="rId2"/>
            </p:custDataLst>
          </p:nvPr>
        </p:nvGraphicFramePr>
        <p:xfrm>
          <a:off x="1206500" y="2413635"/>
          <a:ext cx="6310630" cy="1052830"/>
        </p:xfrm>
        <a:graphic>
          <a:graphicData uri="http://schemas.openxmlformats.org/drawingml/2006/table">
            <a:tbl>
              <a:tblPr firstRow="1" bandRow="1">
                <a:tableStyleId>{5C22544A-7EE6-4342-B048-85BDC9FD1C3A}</a:tableStyleId>
              </a:tblPr>
              <a:tblGrid>
                <a:gridCol w="512445"/>
                <a:gridCol w="2435860"/>
              </a:tblGrid>
              <a:tr h="375920">
                <a:tc>
                  <a:txBody>
                    <a:bodyPr/>
                    <a:p>
                      <a:pPr algn="ctr"/>
                      <a:r>
                        <a:rPr lang="en-US" altLang="zh-CN" sz="1000" b="0">
                          <a:solidFill>
                            <a:srgbClr val="4B5563"/>
                          </a:solidFill>
                          <a:latin typeface="Noto Sans SC" panose="020B0500000000000000" charset="-122"/>
                          <a:ea typeface="Noto Sans SC" panose="020B0500000000000000" charset="-122"/>
                          <a:cs typeface="Noto Sans SC" panose="020B0500000000000000" charset="-122"/>
                        </a:rPr>
                        <a:t>Sample </a:t>
                      </a:r>
                      <a:endParaRPr lang="en-US" altLang="zh-CN" sz="1000" b="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c>
                  <a:txBody>
                    <a:bodyPr/>
                    <a:p>
                      <a:pPr algn="ctr"/>
                      <a:r>
                        <a:rPr lang="en-US" altLang="zh-CN" sz="1000" b="0">
                          <a:solidFill>
                            <a:srgbClr val="4B5563"/>
                          </a:solidFill>
                          <a:latin typeface="Noto Sans SC" panose="020B0500000000000000" charset="-122"/>
                          <a:ea typeface="Noto Sans SC" panose="020B0500000000000000" charset="-122"/>
                          <a:cs typeface="Noto Sans SC" panose="020B0500000000000000" charset="-122"/>
                        </a:rPr>
                        <a:t>[1,25, 50, 75, 100, 125]</a:t>
                      </a:r>
                      <a:endParaRPr lang="en-US" altLang="zh-CN" sz="1000" b="0">
                        <a:solidFill>
                          <a:srgbClr val="4B5563"/>
                        </a:solidFill>
                        <a:latin typeface="Noto Sans SC" panose="020B0500000000000000" charset="-122"/>
                        <a:ea typeface="Noto Sans SC" panose="020B0500000000000000" charset="-122"/>
                        <a:cs typeface="Noto Sans SC" panose="020B0500000000000000" charset="-122"/>
                      </a:endParaRPr>
                    </a:p>
                  </a:txBody>
                  <a:tcPr marL="0" marR="0" marT="0" marB="0" anchor="ctr" anchorCtr="0">
                    <a:gradFill>
                      <a:gsLst>
                        <a:gs pos="0">
                          <a:schemeClr val="accent1">
                            <a:lumMod val="5000"/>
                            <a:lumOff val="95000"/>
                          </a:schemeClr>
                        </a:gs>
                        <a:gs pos="38000">
                          <a:schemeClr val="accent1">
                            <a:lumMod val="45000"/>
                            <a:lumOff val="55000"/>
                            <a:alpha val="68000"/>
                          </a:schemeClr>
                        </a:gs>
                        <a:gs pos="83000">
                          <a:schemeClr val="accent1">
                            <a:lumMod val="45000"/>
                            <a:lumOff val="55000"/>
                          </a:schemeClr>
                        </a:gs>
                        <a:gs pos="100000">
                          <a:schemeClr val="accent1">
                            <a:lumMod val="30000"/>
                            <a:lumOff val="70000"/>
                          </a:schemeClr>
                        </a:gs>
                      </a:gsLst>
                      <a:lin ang="5400000" scaled="0"/>
                    </a:gradFill>
                  </a:tcPr>
                </a:tc>
              </a:tr>
            </a:tbl>
          </a:graphicData>
        </a:graphic>
      </p:graphicFrame>
      <p:sp>
        <p:nvSpPr>
          <p:cNvPr id="36" name="左大括号 35"/>
          <p:cNvSpPr/>
          <p:nvPr/>
        </p:nvSpPr>
        <p:spPr>
          <a:xfrm>
            <a:off x="4344670" y="2121535"/>
            <a:ext cx="267970" cy="937260"/>
          </a:xfrm>
          <a:prstGeom prst="leftBrace">
            <a:avLst/>
          </a:prstGeom>
          <a:ln>
            <a:solidFill>
              <a:schemeClr val="accent1">
                <a:lumMod val="60000"/>
                <a:lumOff val="40000"/>
              </a:schemeClr>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21" name="图片 20" descr="115001"/>
          <p:cNvPicPr>
            <a:picLocks noChangeAspect="1"/>
          </p:cNvPicPr>
          <p:nvPr/>
        </p:nvPicPr>
        <p:blipFill>
          <a:blip r:embed="rId3"/>
          <a:stretch>
            <a:fillRect/>
          </a:stretch>
        </p:blipFill>
        <p:spPr>
          <a:xfrm>
            <a:off x="1593215" y="5108575"/>
            <a:ext cx="2917190" cy="1432560"/>
          </a:xfrm>
          <a:prstGeom prst="rect">
            <a:avLst/>
          </a:prstGeom>
        </p:spPr>
      </p:pic>
      <p:pic>
        <p:nvPicPr>
          <p:cNvPr id="22" name="图片 21" descr="115125"/>
          <p:cNvPicPr>
            <a:picLocks noChangeAspect="1"/>
          </p:cNvPicPr>
          <p:nvPr/>
        </p:nvPicPr>
        <p:blipFill>
          <a:blip r:embed="rId4"/>
          <a:stretch>
            <a:fillRect/>
          </a:stretch>
        </p:blipFill>
        <p:spPr>
          <a:xfrm>
            <a:off x="7551420" y="5108575"/>
            <a:ext cx="2948305" cy="1421765"/>
          </a:xfrm>
          <a:prstGeom prst="rect">
            <a:avLst/>
          </a:prstGeom>
        </p:spPr>
      </p:pic>
      <p:pic>
        <p:nvPicPr>
          <p:cNvPr id="23" name="图片 22" descr="115050"/>
          <p:cNvPicPr>
            <a:picLocks noChangeAspect="1"/>
          </p:cNvPicPr>
          <p:nvPr/>
        </p:nvPicPr>
        <p:blipFill>
          <a:blip r:embed="rId5"/>
          <a:stretch>
            <a:fillRect/>
          </a:stretch>
        </p:blipFill>
        <p:spPr>
          <a:xfrm>
            <a:off x="4510405" y="5108575"/>
            <a:ext cx="3041015" cy="142113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AutoShape 13"/>
          <p:cNvSpPr/>
          <p:nvPr>
            <p:custDataLst>
              <p:tags r:id="rId1"/>
            </p:custDataLst>
          </p:nvPr>
        </p:nvSpPr>
        <p:spPr>
          <a:xfrm>
            <a:off x="277495" y="805815"/>
            <a:ext cx="5544185" cy="5337810"/>
          </a:xfrm>
          <a:prstGeom prst="roundRect">
            <a:avLst>
              <a:gd name="adj" fmla="val 7272"/>
            </a:avLst>
          </a:prstGeom>
          <a:solidFill>
            <a:srgbClr val="FFFFFF">
              <a:alpha val="95000"/>
            </a:srgbClr>
          </a:solidFill>
          <a:ln w="25400" cap="flat" cmpd="sng">
            <a:noFill/>
            <a:prstDash val="solid"/>
            <a:round/>
          </a:ln>
          <a:effectLst>
            <a:outerShdw blurRad="444500" dist="190500" dir="2700000" sx="97000" sy="97000" algn="tl" rotWithShape="0">
              <a:srgbClr val="000000">
                <a:alpha val="25000"/>
              </a:srgbClr>
            </a:outerShdw>
          </a:effectLst>
        </p:spPr>
        <p:txBody>
          <a:bodyPr vert="horz" wrap="square" lIns="63500" tIns="63500" rIns="63500" bIns="63500" rtlCol="0" anchor="ctr"/>
          <a:lstStyle/>
          <a:p>
            <a:pPr algn="ctr">
              <a:defRPr/>
            </a:pPr>
          </a:p>
        </p:txBody>
      </p:sp>
      <p:pic>
        <p:nvPicPr>
          <p:cNvPr id="2" name="图片 1" descr="6d8bba97-d724-46b4-b25b-5448184114e2"/>
          <p:cNvPicPr>
            <a:picLocks noChangeAspect="1"/>
          </p:cNvPicPr>
          <p:nvPr/>
        </p:nvPicPr>
        <p:blipFill>
          <a:blip r:embed="rId2"/>
          <a:stretch>
            <a:fillRect/>
          </a:stretch>
        </p:blipFill>
        <p:spPr>
          <a:xfrm>
            <a:off x="5960110" y="805815"/>
            <a:ext cx="6038850" cy="1826260"/>
          </a:xfrm>
          <a:prstGeom prst="rect">
            <a:avLst/>
          </a:prstGeom>
        </p:spPr>
      </p:pic>
      <p:sp>
        <p:nvSpPr>
          <p:cNvPr id="3" name="文本框 2"/>
          <p:cNvSpPr txBox="1"/>
          <p:nvPr/>
        </p:nvSpPr>
        <p:spPr>
          <a:xfrm>
            <a:off x="399415" y="805815"/>
            <a:ext cx="5352415" cy="5594350"/>
          </a:xfrm>
          <a:prstGeom prst="rect">
            <a:avLst/>
          </a:prstGeom>
          <a:noFill/>
        </p:spPr>
        <p:txBody>
          <a:bodyPr wrap="square" rtlCol="0">
            <a:noAutofit/>
          </a:bodyPr>
          <a:p>
            <a:r>
              <a:rPr lang="en-US" altLang="zh-CN" sz="1200"/>
              <a:t>{</a:t>
            </a:r>
            <a:endParaRPr lang="en-US" altLang="zh-CN" sz="1200"/>
          </a:p>
          <a:p>
            <a:r>
              <a:rPr lang="en-US" altLang="zh-CN" sz="1200"/>
              <a:t>  "image": [</a:t>
            </a:r>
            <a:endParaRPr lang="en-US" altLang="zh-CN" sz="1200"/>
          </a:p>
          <a:p>
            <a:r>
              <a:rPr lang="en-US" altLang="zh-CN" sz="1200"/>
              <a:t>    "253001.jpg",</a:t>
            </a:r>
            <a:endParaRPr lang="en-US" altLang="zh-CN" sz="1200"/>
          </a:p>
          <a:p>
            <a:r>
              <a:rPr lang="en-US" altLang="zh-CN" sz="1200"/>
              <a:t>    "253025.jpg",</a:t>
            </a:r>
            <a:endParaRPr lang="en-US" altLang="zh-CN" sz="1200"/>
          </a:p>
          <a:p>
            <a:r>
              <a:rPr lang="en-US" altLang="zh-CN" sz="1200"/>
              <a:t>    "253050.jpg",</a:t>
            </a:r>
            <a:endParaRPr lang="en-US" altLang="zh-CN" sz="1200"/>
          </a:p>
          <a:p>
            <a:r>
              <a:rPr lang="en-US" altLang="zh-CN" sz="1200"/>
              <a:t>    "253075.jpg",</a:t>
            </a:r>
            <a:endParaRPr lang="en-US" altLang="zh-CN" sz="1200"/>
          </a:p>
          <a:p>
            <a:r>
              <a:rPr lang="en-US" altLang="zh-CN" sz="1200"/>
              <a:t>    "253100.jpg",</a:t>
            </a:r>
            <a:endParaRPr lang="en-US" altLang="zh-CN" sz="1200"/>
          </a:p>
          <a:p>
            <a:r>
              <a:rPr lang="en-US" altLang="zh-CN" sz="1200"/>
              <a:t>    "253125.jpg"</a:t>
            </a:r>
            <a:endParaRPr lang="en-US" altLang="zh-CN" sz="1200"/>
          </a:p>
          <a:p>
            <a:r>
              <a:rPr lang="en-US" altLang="zh-CN" sz="1200"/>
              <a:t>  ],</a:t>
            </a:r>
            <a:endParaRPr lang="en-US" altLang="zh-CN" sz="1200"/>
          </a:p>
          <a:p>
            <a:r>
              <a:rPr lang="en-US" altLang="zh-CN" sz="1200"/>
              <a:t>  "conversations": [</a:t>
            </a:r>
            <a:endParaRPr lang="en-US" altLang="zh-CN" sz="1200"/>
          </a:p>
          <a:p>
            <a:r>
              <a:rPr lang="en-US" altLang="zh-CN" sz="1200"/>
              <a:t>    {</a:t>
            </a:r>
            <a:endParaRPr lang="en-US" altLang="zh-CN" sz="1200"/>
          </a:p>
          <a:p>
            <a:r>
              <a:rPr lang="en-US" altLang="zh-CN" sz="1200"/>
              <a:t>      "from": "human",</a:t>
            </a:r>
            <a:endParaRPr lang="en-US" altLang="zh-CN" sz="1200"/>
          </a:p>
          <a:p>
            <a:r>
              <a:rPr lang="en-US" altLang="zh-CN" sz="1200"/>
              <a:t>      "value": "&lt;image&gt;\n&lt;image&gt;\n&lt;image&gt;\n&lt;image&gt;\n&lt;image&gt;\n&lt;image&gt;\nThese are 6 screenshots from second 0 to 5 of a surgery video:\nFrame 0: No target anatomy in this Dividing Ligament and Peritoneum phase. The LigaSure manipulator is at the center.\nFrame 1: During this Dividing Ligament and Peritoneum stage, no uterus. LigaSure at center.\nFrame 2: No target anatomy in this Dividing Ligament and Peritoneum phase. LigaSure at center.\nFrame 3: The uterus is absent during this Dividing Ligament and Peritoneum stage. LigaSure at bottom center.\nFrame 4: No target anatomy in this Dividing Ligament and Peritoneum phase. LigaSure at bottom center.\nFrame 5: Unable to identify objects in the image.\nBased on these 6 frames and descriptions, predict the laparoscope motion at second 6.\n0:static 1:up 2:down 3:left 4:right 5:zoom-in 6:zoom-out\nOutput only the action ID (0-6)."</a:t>
            </a:r>
            <a:endParaRPr lang="en-US" altLang="zh-CN" sz="1200"/>
          </a:p>
          <a:p>
            <a:r>
              <a:rPr lang="en-US" altLang="zh-CN" sz="1200"/>
              <a:t>    },</a:t>
            </a:r>
            <a:endParaRPr lang="en-US" altLang="zh-CN" sz="1200"/>
          </a:p>
          <a:p>
            <a:r>
              <a:rPr lang="en-US" altLang="zh-CN" sz="1200"/>
              <a:t>    {</a:t>
            </a:r>
            <a:endParaRPr lang="en-US" altLang="zh-CN" sz="1200"/>
          </a:p>
          <a:p>
            <a:r>
              <a:rPr lang="en-US" altLang="zh-CN" sz="1200"/>
              <a:t>      "from": "gpt",</a:t>
            </a:r>
            <a:endParaRPr lang="en-US" altLang="zh-CN" sz="1200"/>
          </a:p>
          <a:p>
            <a:r>
              <a:rPr lang="en-US" altLang="zh-CN" sz="1200"/>
              <a:t>      "value": "6"}}}</a:t>
            </a:r>
            <a:endParaRPr lang="en-US" altLang="zh-CN" sz="1200"/>
          </a:p>
          <a:p>
            <a:r>
              <a:rPr lang="en-US" altLang="zh-CN" sz="1200"/>
              <a:t> </a:t>
            </a:r>
            <a:endParaRPr lang="en-US" altLang="zh-CN" sz="1200"/>
          </a:p>
        </p:txBody>
      </p:sp>
      <p:sp>
        <p:nvSpPr>
          <p:cNvPr id="4" name="文本框 3"/>
          <p:cNvSpPr txBox="1"/>
          <p:nvPr/>
        </p:nvSpPr>
        <p:spPr>
          <a:xfrm>
            <a:off x="574040" y="295910"/>
            <a:ext cx="2387600" cy="419735"/>
          </a:xfrm>
          <a:prstGeom prst="rect">
            <a:avLst/>
          </a:prstGeom>
          <a:noFill/>
        </p:spPr>
        <p:txBody>
          <a:bodyPr wrap="square" rtlCol="0">
            <a:noAutofit/>
          </a:bodyPr>
          <a:p>
            <a:r>
              <a:rPr lang="zh-CN" altLang="en-US" sz="2000" b="1">
                <a:solidFill>
                  <a:srgbClr val="1F2937"/>
                </a:solidFill>
                <a:latin typeface="Noto Sans SC" panose="020B0500000000000000" charset="-122"/>
                <a:ea typeface="Noto Sans SC" panose="020B0500000000000000" charset="-122"/>
                <a:cs typeface="Noto Sans SC" panose="020B0500000000000000" charset="-122"/>
              </a:rPr>
              <a:t>图片+语义数据集</a:t>
            </a:r>
            <a:endParaRPr lang="zh-CN" altLang="en-US" sz="2000" b="1">
              <a:solidFill>
                <a:srgbClr val="1F2937"/>
              </a:solidFill>
              <a:latin typeface="Noto Sans SC" panose="020B0500000000000000" charset="-122"/>
              <a:ea typeface="Noto Sans SC" panose="020B0500000000000000" charset="-122"/>
              <a:cs typeface="Noto Sans SC" panose="020B0500000000000000" charset="-122"/>
            </a:endParaRPr>
          </a:p>
        </p:txBody>
      </p:sp>
      <p:sp>
        <p:nvSpPr>
          <p:cNvPr id="5" name="文本框 4"/>
          <p:cNvSpPr txBox="1"/>
          <p:nvPr/>
        </p:nvSpPr>
        <p:spPr>
          <a:xfrm>
            <a:off x="2191385" y="6315075"/>
            <a:ext cx="1675765" cy="356870"/>
          </a:xfrm>
          <a:prstGeom prst="rect">
            <a:avLst/>
          </a:prstGeom>
          <a:noFill/>
        </p:spPr>
        <p:txBody>
          <a:bodyPr wrap="square" rtlCol="0">
            <a:noAutofit/>
          </a:bodyPr>
          <a:p>
            <a:r>
              <a:rPr lang="zh-CN" altLang="en-US" sz="1600"/>
              <a:t>数据集代码结构</a:t>
            </a:r>
            <a:endParaRPr lang="zh-CN" altLang="en-US" sz="1600"/>
          </a:p>
        </p:txBody>
      </p:sp>
      <p:pic>
        <p:nvPicPr>
          <p:cNvPr id="19" name="图片 18"/>
          <p:cNvPicPr>
            <a:picLocks noChangeAspect="1"/>
          </p:cNvPicPr>
          <p:nvPr>
            <p:custDataLst>
              <p:tags r:id="rId3"/>
            </p:custDataLst>
          </p:nvPr>
        </p:nvPicPr>
        <p:blipFill>
          <a:blip r:embed="rId4"/>
          <a:srcRect l="634" t="3141" r="49475"/>
          <a:stretch>
            <a:fillRect/>
          </a:stretch>
        </p:blipFill>
        <p:spPr>
          <a:xfrm>
            <a:off x="9045575" y="3560445"/>
            <a:ext cx="3043555" cy="2208530"/>
          </a:xfrm>
          <a:prstGeom prst="rect">
            <a:avLst/>
          </a:prstGeom>
        </p:spPr>
      </p:pic>
      <p:pic>
        <p:nvPicPr>
          <p:cNvPr id="14" name="图片 13" descr="e783a39da6a1dd579720f7060e1b2396"/>
          <p:cNvPicPr>
            <a:picLocks noChangeAspect="1"/>
          </p:cNvPicPr>
          <p:nvPr>
            <p:custDataLst>
              <p:tags r:id="rId5"/>
            </p:custDataLst>
          </p:nvPr>
        </p:nvPicPr>
        <p:blipFill>
          <a:blip r:embed="rId6"/>
          <a:stretch>
            <a:fillRect/>
          </a:stretch>
        </p:blipFill>
        <p:spPr>
          <a:xfrm>
            <a:off x="5962650" y="3560445"/>
            <a:ext cx="2992120" cy="2208530"/>
          </a:xfrm>
          <a:prstGeom prst="rect">
            <a:avLst/>
          </a:prstGeom>
        </p:spPr>
      </p:pic>
      <p:sp>
        <p:nvSpPr>
          <p:cNvPr id="7" name="文本框 6"/>
          <p:cNvSpPr txBox="1"/>
          <p:nvPr/>
        </p:nvSpPr>
        <p:spPr>
          <a:xfrm>
            <a:off x="7252335" y="2795270"/>
            <a:ext cx="4064000" cy="337185"/>
          </a:xfrm>
          <a:prstGeom prst="rect">
            <a:avLst/>
          </a:prstGeom>
          <a:noFill/>
        </p:spPr>
        <p:txBody>
          <a:bodyPr wrap="square" rtlCol="0">
            <a:spAutoFit/>
          </a:bodyPr>
          <a:p>
            <a:r>
              <a:rPr lang="zh-CN" altLang="en-US" sz="1600"/>
              <a:t>每个片段通过移窗分为8个小数据集</a:t>
            </a:r>
            <a:endParaRPr lang="zh-CN" altLang="en-US" sz="1600"/>
          </a:p>
        </p:txBody>
      </p:sp>
      <p:sp>
        <p:nvSpPr>
          <p:cNvPr id="8" name="文本框 7"/>
          <p:cNvSpPr txBox="1"/>
          <p:nvPr/>
        </p:nvSpPr>
        <p:spPr>
          <a:xfrm>
            <a:off x="8446135" y="6315075"/>
            <a:ext cx="1193800" cy="356870"/>
          </a:xfrm>
          <a:prstGeom prst="rect">
            <a:avLst/>
          </a:prstGeom>
          <a:noFill/>
        </p:spPr>
        <p:txBody>
          <a:bodyPr wrap="square" rtlCol="0">
            <a:noAutofit/>
          </a:bodyPr>
          <a:p>
            <a:r>
              <a:rPr lang="zh-CN" altLang="en-US" sz="1600"/>
              <a:t>实验记录</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6307455" y="1468755"/>
            <a:ext cx="4318635" cy="3416935"/>
          </a:xfrm>
          <a:prstGeom prst="rect">
            <a:avLst/>
          </a:prstGeom>
        </p:spPr>
      </p:pic>
      <p:pic>
        <p:nvPicPr>
          <p:cNvPr id="6" name="图片 5"/>
          <p:cNvPicPr>
            <a:picLocks noChangeAspect="1"/>
          </p:cNvPicPr>
          <p:nvPr/>
        </p:nvPicPr>
        <p:blipFill>
          <a:blip r:embed="rId2"/>
          <a:stretch>
            <a:fillRect/>
          </a:stretch>
        </p:blipFill>
        <p:spPr>
          <a:xfrm>
            <a:off x="954405" y="1468755"/>
            <a:ext cx="4405630" cy="3472815"/>
          </a:xfrm>
          <a:prstGeom prst="rect">
            <a:avLst/>
          </a:prstGeom>
        </p:spPr>
      </p:pic>
      <p:sp>
        <p:nvSpPr>
          <p:cNvPr id="7" name="文本框 6"/>
          <p:cNvSpPr txBox="1"/>
          <p:nvPr/>
        </p:nvSpPr>
        <p:spPr>
          <a:xfrm>
            <a:off x="954405" y="5091430"/>
            <a:ext cx="4657090" cy="887730"/>
          </a:xfrm>
          <a:prstGeom prst="rect">
            <a:avLst/>
          </a:prstGeom>
          <a:noFill/>
        </p:spPr>
        <p:txBody>
          <a:bodyPr wrap="square" rtlCol="0">
            <a:spAutoFit/>
          </a:bodyPr>
          <a:p>
            <a:pPr algn="l">
              <a:lnSpc>
                <a:spcPct val="108000"/>
              </a:lnSpc>
              <a:buClrTx/>
              <a:buSzTx/>
              <a:buFontTx/>
            </a:pPr>
            <a:r>
              <a:rPr lang="zh-CN" altLang="en-US" sz="1600" b="1">
                <a:solidFill>
                  <a:srgbClr val="1F2937"/>
                </a:solidFill>
                <a:latin typeface="Noto Sans SC" panose="020B0500000000000000" charset="-122"/>
                <a:ea typeface="Noto Sans SC" panose="020B0500000000000000" charset="-122"/>
                <a:cs typeface="Noto Sans SC" panose="020B0500000000000000" charset="-122"/>
              </a:rPr>
              <a:t>（识别开始时间为S，结束时间为E，fps=1/(E-S)。计算处理每帧图像的时间约20~30ms，</a:t>
            </a:r>
            <a:endParaRPr lang="zh-CN" altLang="en-US" sz="1600" b="1">
              <a:solidFill>
                <a:srgbClr val="1F2937"/>
              </a:solidFill>
              <a:latin typeface="Noto Sans SC" panose="020B0500000000000000" charset="-122"/>
              <a:ea typeface="Noto Sans SC" panose="020B0500000000000000" charset="-122"/>
              <a:cs typeface="Noto Sans SC" panose="020B0500000000000000" charset="-122"/>
            </a:endParaRPr>
          </a:p>
          <a:p>
            <a:pPr algn="l">
              <a:lnSpc>
                <a:spcPct val="108000"/>
              </a:lnSpc>
              <a:buClrTx/>
              <a:buSzTx/>
              <a:buFontTx/>
            </a:pPr>
            <a:r>
              <a:rPr lang="zh-CN" altLang="en-US" sz="1600" b="1">
                <a:solidFill>
                  <a:srgbClr val="1F2937"/>
                </a:solidFill>
                <a:latin typeface="Noto Sans SC" panose="020B0500000000000000" charset="-122"/>
                <a:ea typeface="Noto Sans SC" panose="020B0500000000000000" charset="-122"/>
                <a:cs typeface="Noto Sans SC" panose="020B0500000000000000" charset="-122"/>
              </a:rPr>
              <a:t>帧率稳定在20~30帧。算法可以满足实时性的要求）</a:t>
            </a:r>
            <a:endParaRPr lang="zh-CN" altLang="en-US" sz="1600" b="1">
              <a:solidFill>
                <a:srgbClr val="1F2937"/>
              </a:solidFill>
              <a:latin typeface="Noto Sans SC" panose="020B0500000000000000" charset="-122"/>
              <a:ea typeface="Noto Sans SC" panose="020B0500000000000000" charset="-122"/>
              <a:cs typeface="Noto Sans SC" panose="020B0500000000000000" charset="-122"/>
            </a:endParaRPr>
          </a:p>
        </p:txBody>
      </p:sp>
      <p:sp>
        <p:nvSpPr>
          <p:cNvPr id="10" name="文本框 9"/>
          <p:cNvSpPr txBox="1"/>
          <p:nvPr/>
        </p:nvSpPr>
        <p:spPr>
          <a:xfrm>
            <a:off x="6747510" y="4941570"/>
            <a:ext cx="4145915" cy="1076325"/>
          </a:xfrm>
          <a:prstGeom prst="rect">
            <a:avLst/>
          </a:prstGeom>
          <a:noFill/>
        </p:spPr>
        <p:txBody>
          <a:bodyPr wrap="square" rtlCol="0">
            <a:spAutoFit/>
          </a:bodyPr>
          <a:p>
            <a:r>
              <a:rPr lang="en-US" altLang="zh-CN" sz="1600" b="1">
                <a:solidFill>
                  <a:srgbClr val="1F2937"/>
                </a:solidFill>
                <a:latin typeface="Noto Sans SC" panose="020B0500000000000000" charset="-122"/>
                <a:ea typeface="Noto Sans SC" panose="020B0500000000000000" charset="-122"/>
                <a:cs typeface="Noto Sans SC" panose="020B0500000000000000" charset="-122"/>
              </a:rPr>
              <a:t>eg:</a:t>
            </a:r>
            <a:endParaRPr lang="en-US" altLang="zh-CN" sz="1600" b="1">
              <a:solidFill>
                <a:srgbClr val="1F2937"/>
              </a:solidFill>
              <a:latin typeface="Noto Sans SC" panose="020B0500000000000000" charset="-122"/>
              <a:ea typeface="Noto Sans SC" panose="020B0500000000000000" charset="-122"/>
              <a:cs typeface="Noto Sans SC" panose="020B0500000000000000" charset="-122"/>
            </a:endParaRPr>
          </a:p>
          <a:p>
            <a:r>
              <a:rPr lang="zh-CN" altLang="en-US" sz="1600" b="1">
                <a:solidFill>
                  <a:srgbClr val="1F2937"/>
                </a:solidFill>
                <a:latin typeface="Noto Sans SC" panose="020B0500000000000000" charset="-122"/>
                <a:ea typeface="Noto Sans SC" panose="020B0500000000000000" charset="-122"/>
                <a:cs typeface="Noto Sans SC" panose="020B0500000000000000" charset="-122"/>
              </a:rPr>
              <a:t>取左肘 Leb、手腕 W、手指节 L 三个点</a:t>
            </a:r>
            <a:endParaRPr lang="zh-CN" altLang="en-US" sz="1600" b="1">
              <a:solidFill>
                <a:srgbClr val="1F2937"/>
              </a:solidFill>
              <a:latin typeface="Noto Sans SC" panose="020B0500000000000000" charset="-122"/>
              <a:ea typeface="Noto Sans SC" panose="020B0500000000000000" charset="-122"/>
              <a:cs typeface="Noto Sans SC" panose="020B0500000000000000" charset="-122"/>
            </a:endParaRPr>
          </a:p>
          <a:p>
            <a:r>
              <a:rPr lang="zh-CN" altLang="en-US" sz="1600" b="1">
                <a:solidFill>
                  <a:srgbClr val="1F2937"/>
                </a:solidFill>
                <a:latin typeface="Noto Sans SC" panose="020B0500000000000000" charset="-122"/>
                <a:ea typeface="Noto Sans SC" panose="020B0500000000000000" charset="-122"/>
                <a:cs typeface="Noto Sans SC" panose="020B0500000000000000" charset="-122"/>
              </a:rPr>
              <a:t>伸腕：夹角 Ang &gt; 135°</a:t>
            </a:r>
            <a:endParaRPr lang="zh-CN" altLang="en-US" sz="1600" b="1">
              <a:solidFill>
                <a:srgbClr val="1F2937"/>
              </a:solidFill>
              <a:latin typeface="Noto Sans SC" panose="020B0500000000000000" charset="-122"/>
              <a:ea typeface="Noto Sans SC" panose="020B0500000000000000" charset="-122"/>
              <a:cs typeface="Noto Sans SC" panose="020B0500000000000000" charset="-122"/>
            </a:endParaRPr>
          </a:p>
          <a:p>
            <a:r>
              <a:rPr lang="zh-CN" altLang="en-US" sz="1600" b="1">
                <a:solidFill>
                  <a:srgbClr val="1F2937"/>
                </a:solidFill>
                <a:latin typeface="Noto Sans SC" panose="020B0500000000000000" charset="-122"/>
                <a:ea typeface="Noto Sans SC" panose="020B0500000000000000" charset="-122"/>
                <a:cs typeface="Noto Sans SC" panose="020B0500000000000000" charset="-122"/>
              </a:rPr>
              <a:t>屈腕：夹角 Ang &lt; 80</a:t>
            </a:r>
            <a:endParaRPr lang="zh-CN" altLang="en-US" sz="1600" b="1">
              <a:solidFill>
                <a:srgbClr val="1F2937"/>
              </a:solidFill>
              <a:latin typeface="Noto Sans SC" panose="020B0500000000000000" charset="-122"/>
              <a:ea typeface="Noto Sans SC" panose="020B0500000000000000" charset="-122"/>
              <a:cs typeface="Noto Sans SC" panose="020B0500000000000000" charset="-122"/>
            </a:endParaRPr>
          </a:p>
        </p:txBody>
      </p:sp>
      <p:sp>
        <p:nvSpPr>
          <p:cNvPr id="3" name="文本框 2"/>
          <p:cNvSpPr txBox="1"/>
          <p:nvPr/>
        </p:nvSpPr>
        <p:spPr>
          <a:xfrm>
            <a:off x="399415" y="363855"/>
            <a:ext cx="11433810" cy="829945"/>
          </a:xfrm>
          <a:prstGeom prst="rect">
            <a:avLst/>
          </a:prstGeom>
          <a:noFill/>
        </p:spPr>
        <p:txBody>
          <a:bodyPr wrap="square" rtlCol="0">
            <a:spAutoFit/>
          </a:bodyPr>
          <a:p>
            <a:r>
              <a:rPr lang="zh-CN" altLang="en-US" sz="2800" b="1">
                <a:latin typeface="微软雅黑" panose="020B0503020204020204" charset="-122"/>
                <a:ea typeface="微软雅黑" panose="020B0503020204020204" charset="-122"/>
                <a:cs typeface="微软雅黑" panose="020B0503020204020204" charset="-122"/>
              </a:rPr>
              <a:t>二</a:t>
            </a:r>
            <a:r>
              <a:rPr lang="en-US" altLang="zh-CN" sz="2800" b="1">
                <a:latin typeface="微软雅黑" panose="020B0503020204020204" charset="-122"/>
                <a:ea typeface="微软雅黑" panose="020B0503020204020204" charset="-122"/>
                <a:cs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rPr>
              <a:t>基于计算机视觉的个人训练系统设计（</a:t>
            </a:r>
            <a:r>
              <a:rPr lang="en-US" altLang="zh-CN" sz="2800" b="1">
                <a:latin typeface="微软雅黑" panose="020B0503020204020204" charset="-122"/>
                <a:ea typeface="微软雅黑" panose="020B0503020204020204" charset="-122"/>
                <a:cs typeface="微软雅黑" panose="020B0503020204020204" charset="-122"/>
              </a:rPr>
              <a:t>10/2023-09/2024 </a:t>
            </a:r>
            <a:r>
              <a:rPr lang="zh-CN" altLang="en-US" sz="2800" b="1">
                <a:latin typeface="微软雅黑" panose="020B0503020204020204" charset="-122"/>
                <a:ea typeface="微软雅黑" panose="020B0503020204020204" charset="-122"/>
                <a:cs typeface="微软雅黑" panose="020B0503020204020204" charset="-122"/>
              </a:rPr>
              <a:t>暨南大学</a:t>
            </a:r>
            <a:r>
              <a:rPr lang="zh-CN" altLang="en-US" sz="2400" b="1"/>
              <a:t>）</a:t>
            </a:r>
            <a:endParaRPr lang="zh-CN" altLang="en-US" sz="2400" b="1"/>
          </a:p>
          <a:p>
            <a:r>
              <a:rPr lang="zh-CN" altLang="en-US" sz="2000" b="1" i="1"/>
              <a:t>论文链接：</a:t>
            </a:r>
            <a:r>
              <a:rPr lang="en-US" altLang="zh-CN" sz="2000" b="1" i="1"/>
              <a:t>https://maipdf.cn/file/at6aa18de32f7b4/pdf</a:t>
            </a:r>
            <a:endParaRPr lang="en-US" altLang="zh-CN" sz="2000" b="1" i="1"/>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AutoShape 13"/>
          <p:cNvSpPr/>
          <p:nvPr>
            <p:custDataLst>
              <p:tags r:id="rId1"/>
            </p:custDataLst>
          </p:nvPr>
        </p:nvSpPr>
        <p:spPr>
          <a:xfrm>
            <a:off x="452755" y="1002030"/>
            <a:ext cx="5197475" cy="5539105"/>
          </a:xfrm>
          <a:prstGeom prst="roundRect">
            <a:avLst>
              <a:gd name="adj" fmla="val 7272"/>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4" name="图片 3"/>
          <p:cNvPicPr>
            <a:picLocks noChangeAspect="1"/>
          </p:cNvPicPr>
          <p:nvPr/>
        </p:nvPicPr>
        <p:blipFill>
          <a:blip r:embed="rId2"/>
          <a:stretch>
            <a:fillRect/>
          </a:stretch>
        </p:blipFill>
        <p:spPr>
          <a:xfrm>
            <a:off x="1136015" y="2358390"/>
            <a:ext cx="3346450" cy="4182110"/>
          </a:xfrm>
          <a:prstGeom prst="rect">
            <a:avLst/>
          </a:prstGeom>
        </p:spPr>
      </p:pic>
      <p:pic>
        <p:nvPicPr>
          <p:cNvPr id="8" name="图片 7"/>
          <p:cNvPicPr>
            <a:picLocks noChangeAspect="1"/>
          </p:cNvPicPr>
          <p:nvPr/>
        </p:nvPicPr>
        <p:blipFill>
          <a:blip r:embed="rId3"/>
          <a:stretch>
            <a:fillRect/>
          </a:stretch>
        </p:blipFill>
        <p:spPr>
          <a:xfrm>
            <a:off x="6024880" y="1143000"/>
            <a:ext cx="4979035" cy="5097145"/>
          </a:xfrm>
          <a:prstGeom prst="rect">
            <a:avLst/>
          </a:prstGeom>
        </p:spPr>
      </p:pic>
      <p:sp>
        <p:nvSpPr>
          <p:cNvPr id="2" name="文本框 1"/>
          <p:cNvSpPr txBox="1"/>
          <p:nvPr/>
        </p:nvSpPr>
        <p:spPr>
          <a:xfrm>
            <a:off x="570230" y="419735"/>
            <a:ext cx="5080000" cy="1938655"/>
          </a:xfrm>
          <a:prstGeom prst="rect">
            <a:avLst/>
          </a:prstGeom>
        </p:spPr>
        <p:txBody>
          <a:bodyPr>
            <a:spAutoFit/>
          </a:bodyPr>
          <a:p>
            <a:pPr>
              <a:spcAft>
                <a:spcPct val="60000"/>
              </a:spcAft>
            </a:pPr>
            <a:r>
              <a:rPr lang="en-US" altLang="zh-CN" sz="2200" b="1"/>
              <a:t> </a:t>
            </a:r>
            <a:r>
              <a:rPr lang="zh-CN" altLang="en-US" sz="2200" b="1"/>
              <a:t>整体流程</a:t>
            </a:r>
            <a:endParaRPr lang="zh-CN" altLang="en-US" sz="1600"/>
          </a:p>
          <a:p>
            <a:pPr>
              <a:buAutoNum type="arabicPeriod"/>
            </a:pPr>
            <a:r>
              <a:rPr lang="zh-CN" altLang="en-US" sz="1600"/>
              <a:t>捕获一帧图像</a:t>
            </a:r>
            <a:endParaRPr lang="zh-CN" altLang="en-US" sz="1600"/>
          </a:p>
          <a:p>
            <a:pPr>
              <a:buAutoNum type="arabicPeriod"/>
            </a:pPr>
            <a:r>
              <a:rPr lang="zh-CN" altLang="en-US" sz="1600"/>
              <a:t>用 </a:t>
            </a:r>
            <a:r>
              <a:rPr lang="en-US" altLang="zh-CN" sz="1600"/>
              <a:t>MediaPipe </a:t>
            </a:r>
            <a:r>
              <a:rPr lang="zh-CN" altLang="en-US" sz="1600"/>
              <a:t>获取关节点坐标</a:t>
            </a:r>
            <a:endParaRPr lang="zh-CN" altLang="en-US" sz="1600"/>
          </a:p>
          <a:p>
            <a:pPr>
              <a:buAutoNum type="arabicPeriod"/>
            </a:pPr>
            <a:r>
              <a:rPr lang="zh-CN" altLang="en-US" sz="1600"/>
              <a:t>判断是否满足几何约束（距离、角度）</a:t>
            </a:r>
            <a:endParaRPr lang="zh-CN" altLang="en-US" sz="1600"/>
          </a:p>
          <a:p>
            <a:pPr>
              <a:buAutoNum type="arabicPeriod"/>
            </a:pPr>
            <a:r>
              <a:rPr lang="zh-CN" altLang="en-US" sz="1600"/>
              <a:t>如果满足，启动计时，检查动作是否保持足够时间</a:t>
            </a:r>
            <a:endParaRPr lang="zh-CN" altLang="en-US" sz="1600"/>
          </a:p>
          <a:p>
            <a:pPr>
              <a:buAutoNum type="arabicPeriod"/>
            </a:pPr>
            <a:r>
              <a:rPr lang="zh-CN" altLang="en-US" sz="1600"/>
              <a:t>满足时间约束后，动作计数器 </a:t>
            </a:r>
            <a:r>
              <a:rPr lang="en-US" altLang="zh-CN" sz="1600"/>
              <a:t>+1</a:t>
            </a:r>
            <a:endParaRPr lang="en-US" altLang="zh-CN" sz="1600"/>
          </a:p>
        </p:txBody>
      </p:sp>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7059295" y="1283335"/>
            <a:ext cx="3764915" cy="2271395"/>
          </a:xfrm>
          <a:prstGeom prst="rect">
            <a:avLst/>
          </a:prstGeom>
        </p:spPr>
      </p:pic>
      <p:pic>
        <p:nvPicPr>
          <p:cNvPr id="5" name="图片 4"/>
          <p:cNvPicPr>
            <a:picLocks noChangeAspect="1"/>
          </p:cNvPicPr>
          <p:nvPr/>
        </p:nvPicPr>
        <p:blipFill>
          <a:blip r:embed="rId2"/>
          <a:stretch>
            <a:fillRect/>
          </a:stretch>
        </p:blipFill>
        <p:spPr>
          <a:xfrm>
            <a:off x="765175" y="2411095"/>
            <a:ext cx="5330825" cy="3372485"/>
          </a:xfrm>
          <a:prstGeom prst="rect">
            <a:avLst/>
          </a:prstGeom>
        </p:spPr>
      </p:pic>
      <p:sp>
        <p:nvSpPr>
          <p:cNvPr id="6" name="文本框 5"/>
          <p:cNvSpPr txBox="1"/>
          <p:nvPr/>
        </p:nvSpPr>
        <p:spPr>
          <a:xfrm>
            <a:off x="1997710" y="6045200"/>
            <a:ext cx="8196580" cy="368300"/>
          </a:xfrm>
          <a:prstGeom prst="rect">
            <a:avLst/>
          </a:prstGeom>
          <a:noFill/>
        </p:spPr>
        <p:txBody>
          <a:bodyPr wrap="square" rtlCol="0">
            <a:spAutoFit/>
          </a:bodyPr>
          <a:p>
            <a:r>
              <a:rPr lang="en-US" altLang="zh-CN"/>
              <a:t>FD</a:t>
            </a:r>
            <a:r>
              <a:rPr lang="zh-CN" altLang="en-US"/>
              <a:t>仿真 → 生成数据集 → 训练</a:t>
            </a:r>
            <a:r>
              <a:rPr lang="en-US" altLang="zh-CN"/>
              <a:t>ML</a:t>
            </a:r>
            <a:r>
              <a:rPr lang="zh-CN" altLang="en-US"/>
              <a:t>模型 → 预测新工况 → 指导</a:t>
            </a:r>
            <a:r>
              <a:rPr lang="en-US" altLang="zh-CN"/>
              <a:t>BTMS</a:t>
            </a:r>
            <a:r>
              <a:rPr lang="zh-CN" altLang="en-US"/>
              <a:t>优化</a:t>
            </a:r>
            <a:endParaRPr lang="zh-CN" altLang="en-US"/>
          </a:p>
        </p:txBody>
      </p:sp>
      <p:pic>
        <p:nvPicPr>
          <p:cNvPr id="50" name="图片 1" descr="a627ff4346fdda7171e24532b0476b8"/>
          <p:cNvPicPr>
            <a:picLocks noChangeAspect="1"/>
          </p:cNvPicPr>
          <p:nvPr/>
        </p:nvPicPr>
        <p:blipFill>
          <a:blip r:embed="rId3"/>
          <a:stretch>
            <a:fillRect/>
          </a:stretch>
        </p:blipFill>
        <p:spPr>
          <a:xfrm>
            <a:off x="7059295" y="3655060"/>
            <a:ext cx="3764280" cy="2072640"/>
          </a:xfrm>
          <a:prstGeom prst="rect">
            <a:avLst/>
          </a:prstGeom>
        </p:spPr>
      </p:pic>
      <p:sp>
        <p:nvSpPr>
          <p:cNvPr id="2" name="文本框 1"/>
          <p:cNvSpPr txBox="1"/>
          <p:nvPr/>
        </p:nvSpPr>
        <p:spPr>
          <a:xfrm>
            <a:off x="351155" y="285115"/>
            <a:ext cx="10029190" cy="1260475"/>
          </a:xfrm>
          <a:prstGeom prst="rect">
            <a:avLst/>
          </a:prstGeom>
          <a:noFill/>
        </p:spPr>
        <p:txBody>
          <a:bodyPr wrap="square" rtlCol="0">
            <a:spAutoFit/>
          </a:bodyPr>
          <a:p>
            <a:r>
              <a:rPr lang="zh-CN" altLang="en-US" sz="2800" b="1">
                <a:latin typeface="微软雅黑" panose="020B0503020204020204" charset="-122"/>
                <a:ea typeface="微软雅黑" panose="020B0503020204020204" charset="-122"/>
                <a:cs typeface="微软雅黑" panose="020B0503020204020204" charset="-122"/>
              </a:rPr>
              <a:t>三</a:t>
            </a:r>
            <a:r>
              <a:rPr lang="en-US" altLang="zh-CN" sz="2800" b="1">
                <a:latin typeface="微软雅黑" panose="020B0503020204020204" charset="-122"/>
                <a:ea typeface="微软雅黑" panose="020B0503020204020204" charset="-122"/>
                <a:cs typeface="微软雅黑" panose="020B0503020204020204" charset="-122"/>
              </a:rPr>
              <a:t>. </a:t>
            </a:r>
            <a:r>
              <a:rPr lang="zh-CN" altLang="en-US" sz="2800" b="1" u="sng">
                <a:latin typeface="微软雅黑" panose="020B0503020204020204" charset="-122"/>
                <a:ea typeface="微软雅黑" panose="020B0503020204020204" charset="-122"/>
                <a:cs typeface="微软雅黑" panose="020B0503020204020204" charset="-122"/>
              </a:rPr>
              <a:t>基于机器学习</a:t>
            </a:r>
            <a:r>
              <a:rPr lang="zh-CN" altLang="en-US" sz="2800" b="1">
                <a:latin typeface="微软雅黑" panose="020B0503020204020204" charset="-122"/>
                <a:ea typeface="微软雅黑" panose="020B0503020204020204" charset="-122"/>
                <a:cs typeface="微软雅黑" panose="020B0503020204020204" charset="-122"/>
              </a:rPr>
              <a:t>的相变材料-液体耦合电池热管理系统设计</a:t>
            </a:r>
            <a:r>
              <a:rPr lang="en-US" altLang="zh-CN" sz="2800" b="1">
                <a:latin typeface="微软雅黑" panose="020B0503020204020204" charset="-122"/>
                <a:ea typeface="微软雅黑" panose="020B0503020204020204" charset="-122"/>
                <a:cs typeface="微软雅黑" panose="020B0503020204020204" charset="-122"/>
              </a:rPr>
              <a:t>(04/2022-04/2024</a:t>
            </a:r>
            <a:r>
              <a:rPr lang="zh-CN" altLang="en-US" sz="2800" b="1">
                <a:latin typeface="微软雅黑" panose="020B0503020204020204" charset="-122"/>
                <a:ea typeface="微软雅黑" panose="020B0503020204020204" charset="-122"/>
                <a:cs typeface="微软雅黑" panose="020B0503020204020204" charset="-122"/>
              </a:rPr>
              <a:t>暨南大学</a:t>
            </a:r>
            <a:r>
              <a:rPr lang="en-US" altLang="zh-CN" sz="2800" b="1">
                <a:latin typeface="微软雅黑" panose="020B0503020204020204" charset="-122"/>
                <a:ea typeface="微软雅黑" panose="020B0503020204020204" charset="-122"/>
                <a:cs typeface="微软雅黑" panose="020B0503020204020204" charset="-122"/>
              </a:rPr>
              <a:t>)</a:t>
            </a:r>
            <a:endParaRPr lang="en-US" altLang="zh-CN" sz="2800" b="1">
              <a:latin typeface="微软雅黑" panose="020B0503020204020204" charset="-122"/>
              <a:ea typeface="微软雅黑" panose="020B0503020204020204" charset="-122"/>
              <a:cs typeface="微软雅黑" panose="020B0503020204020204" charset="-122"/>
            </a:endParaRPr>
          </a:p>
          <a:p>
            <a:r>
              <a:rPr lang="zh-CN" altLang="en-US" sz="2000" b="1" i="1"/>
              <a:t>论文链接：https://maipdf.cn/file/at6aa18e4b4806d/pdf</a:t>
            </a:r>
            <a:endParaRPr lang="zh-CN" altLang="en-US" sz="2000" b="1" i="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0865" y="302260"/>
            <a:ext cx="4064000" cy="460375"/>
          </a:xfrm>
          <a:prstGeom prst="rect">
            <a:avLst/>
          </a:prstGeom>
          <a:noFill/>
        </p:spPr>
        <p:txBody>
          <a:bodyPr wrap="square" rtlCol="0">
            <a:spAutoFit/>
          </a:bodyPr>
          <a:p>
            <a:r>
              <a:rPr lang="zh-CN" altLang="en-US" sz="2400" b="1"/>
              <a:t>机器学习模型及预测结果</a:t>
            </a:r>
            <a:endParaRPr lang="zh-CN" altLang="en-US" sz="2400" b="1"/>
          </a:p>
        </p:txBody>
      </p:sp>
      <p:sp>
        <p:nvSpPr>
          <p:cNvPr id="4" name="文本框 3"/>
          <p:cNvSpPr txBox="1"/>
          <p:nvPr/>
        </p:nvSpPr>
        <p:spPr>
          <a:xfrm>
            <a:off x="405765" y="1267460"/>
            <a:ext cx="7282815" cy="1840865"/>
          </a:xfrm>
          <a:prstGeom prst="rect">
            <a:avLst/>
          </a:prstGeom>
          <a:noFill/>
        </p:spPr>
        <p:txBody>
          <a:bodyPr wrap="square" rtlCol="0">
            <a:noAutofit/>
          </a:bodyPr>
          <a:p>
            <a:r>
              <a:rPr lang="zh-CN" altLang="en-US"/>
              <a:t>将</a:t>
            </a:r>
            <a:r>
              <a:rPr lang="zh-CN" altLang="en-US" u="sng"/>
              <a:t>环境温度</a:t>
            </a:r>
            <a:r>
              <a:rPr lang="zh-CN" altLang="en-US"/>
              <a:t>、</a:t>
            </a:r>
            <a:r>
              <a:rPr lang="zh-CN" altLang="en-US" u="sng"/>
              <a:t>液冷启动条件</a:t>
            </a:r>
            <a:r>
              <a:rPr lang="zh-CN" altLang="en-US"/>
              <a:t>、</a:t>
            </a:r>
            <a:r>
              <a:rPr lang="zh-CN" altLang="en-US" u="sng"/>
              <a:t>液冷质量流量</a:t>
            </a:r>
            <a:r>
              <a:rPr lang="zh-CN" altLang="en-US"/>
              <a:t>以及</a:t>
            </a:r>
            <a:r>
              <a:rPr lang="zh-CN" altLang="en-US" u="sng"/>
              <a:t>放电倍率</a:t>
            </a:r>
            <a:r>
              <a:rPr lang="zh-CN" altLang="en-US"/>
              <a:t>作为</a:t>
            </a:r>
            <a:r>
              <a:rPr lang="zh-CN" altLang="en-US" b="1"/>
              <a:t>输入变量</a:t>
            </a:r>
            <a:r>
              <a:rPr lang="zh-CN" altLang="en-US"/>
              <a:t>，</a:t>
            </a:r>
            <a:endParaRPr lang="zh-CN" altLang="en-US"/>
          </a:p>
          <a:p>
            <a:r>
              <a:rPr lang="zh-CN" altLang="en-US"/>
              <a:t>以</a:t>
            </a:r>
            <a:r>
              <a:rPr lang="zh-CN" altLang="en-US" u="sng"/>
              <a:t>Tmax</a:t>
            </a:r>
            <a:r>
              <a:rPr lang="zh-CN" altLang="en-US"/>
              <a:t>，</a:t>
            </a:r>
            <a:r>
              <a:rPr lang="zh-CN" altLang="en-US" u="sng"/>
              <a:t>Tdif</a:t>
            </a:r>
            <a:r>
              <a:rPr lang="zh-CN" altLang="en-US"/>
              <a:t>和</a:t>
            </a:r>
            <a:r>
              <a:rPr lang="zh-CN" altLang="en-US" u="sng"/>
              <a:t>液冷功耗</a:t>
            </a:r>
            <a:r>
              <a:rPr lang="zh-CN" altLang="en-US"/>
              <a:t>（Work consumption, WC）作为</a:t>
            </a:r>
            <a:r>
              <a:rPr lang="zh-CN" altLang="en-US" b="1"/>
              <a:t>输出变量</a:t>
            </a:r>
            <a:r>
              <a:rPr lang="zh-CN" altLang="en-US"/>
              <a:t>，</a:t>
            </a:r>
            <a:endParaRPr lang="zh-CN" altLang="en-US"/>
          </a:p>
          <a:p>
            <a:r>
              <a:rPr lang="zh-CN" altLang="en-US"/>
              <a:t>利用Fluent仿真计算结果作为数据样本，共168组。</a:t>
            </a:r>
            <a:endParaRPr lang="zh-CN" altLang="en-US"/>
          </a:p>
          <a:p>
            <a:r>
              <a:rPr lang="zh-CN" altLang="en-US">
                <a:sym typeface="+mn-ea"/>
              </a:rPr>
              <a:t>建立</a:t>
            </a:r>
            <a:r>
              <a:rPr lang="zh-CN" altLang="en-US" i="1" u="sng">
                <a:sym typeface="+mn-ea"/>
              </a:rPr>
              <a:t>随机森林(RF)</a:t>
            </a:r>
            <a:r>
              <a:rPr lang="zh-CN" altLang="en-US">
                <a:sym typeface="+mn-ea"/>
              </a:rPr>
              <a:t>、</a:t>
            </a:r>
            <a:r>
              <a:rPr lang="zh-CN" altLang="en-US" i="1" u="sng">
                <a:sym typeface="+mn-ea"/>
              </a:rPr>
              <a:t>神经网络(NN)</a:t>
            </a:r>
            <a:r>
              <a:rPr lang="zh-CN" altLang="en-US">
                <a:sym typeface="+mn-ea"/>
              </a:rPr>
              <a:t>和</a:t>
            </a:r>
            <a:r>
              <a:rPr lang="zh-CN" altLang="en-US" i="1" u="sng">
                <a:sym typeface="+mn-ea"/>
              </a:rPr>
              <a:t>多输出Gradient Boosting(GB)</a:t>
            </a:r>
            <a:r>
              <a:rPr lang="zh-CN" altLang="en-US">
                <a:sym typeface="+mn-ea"/>
              </a:rPr>
              <a:t>三种算法的多目标回归预测模型，并对比三种机器学习模型的预测准确性。</a:t>
            </a:r>
            <a:endParaRPr lang="zh-CN" altLang="en-US">
              <a:sym typeface="+mn-ea"/>
            </a:endParaRPr>
          </a:p>
          <a:p>
            <a:endParaRPr lang="zh-CN" altLang="en-US"/>
          </a:p>
          <a:p>
            <a:endParaRPr lang="zh-CN" altLang="en-US"/>
          </a:p>
        </p:txBody>
      </p:sp>
      <p:graphicFrame>
        <p:nvGraphicFramePr>
          <p:cNvPr id="5" name="表格 4"/>
          <p:cNvGraphicFramePr/>
          <p:nvPr>
            <p:custDataLst>
              <p:tags r:id="rId1"/>
            </p:custDataLst>
          </p:nvPr>
        </p:nvGraphicFramePr>
        <p:xfrm>
          <a:off x="7837805" y="1024255"/>
          <a:ext cx="3853180" cy="2150745"/>
        </p:xfrm>
        <a:graphic>
          <a:graphicData uri="http://schemas.openxmlformats.org/drawingml/2006/table">
            <a:tbl>
              <a:tblPr/>
              <a:tblGrid>
                <a:gridCol w="1004570"/>
                <a:gridCol w="1385570"/>
                <a:gridCol w="709295"/>
                <a:gridCol w="753745"/>
              </a:tblGrid>
              <a:tr h="484505">
                <a:tc>
                  <a:txBody>
                    <a:bodyPr/>
                    <a:p>
                      <a:pPr indent="0" algn="ctr">
                        <a:buNone/>
                      </a:pPr>
                      <a:r>
                        <a:rPr lang="en-US" sz="1000" b="0">
                          <a:latin typeface="Times New Roman" panose="02020603050405020304" charset="0"/>
                          <a:cs typeface="Times New Roman" panose="02020603050405020304" charset="0"/>
                        </a:rPr>
                        <a:t>Ambient temperature (◦C)</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w="1270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Liquid cold</a:t>
                      </a:r>
                      <a:r>
                        <a:rPr lang="en-US" sz="1000" b="0">
                          <a:latin typeface="宋体" panose="02010600030101010101" pitchFamily="2" charset="-122"/>
                          <a:ea typeface="宋体" panose="02010600030101010101" pitchFamily="2" charset="-122"/>
                          <a:cs typeface="宋体" panose="02010600030101010101" pitchFamily="2" charset="-122"/>
                        </a:rPr>
                        <a:t>ing</a:t>
                      </a:r>
                      <a:r>
                        <a:rPr lang="en-US" sz="1000" b="0">
                          <a:latin typeface="Times New Roman" panose="02020603050405020304" charset="0"/>
                          <a:cs typeface="Times New Roman" panose="02020603050405020304" charset="0"/>
                        </a:rPr>
                        <a:t>start condition/Tstart(℃)</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Mass flow rate(kg/s)</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Discharge rate(C)</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r>
              <a:tr h="28257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Turn off</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a:t>
                      </a:r>
                      <a:r>
                        <a:rPr lang="en-US" sz="1000" b="0">
                          <a:latin typeface="Times New Roman" panose="02020603050405020304" charset="0"/>
                          <a:cs typeface="Times New Roman" panose="02020603050405020304" charset="0"/>
                        </a:rPr>
                        <a:t>.0004</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3</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r>
              <a:tr h="281940">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30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40</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a:t>
                      </a:r>
                      <a:r>
                        <a:rPr lang="en-US" sz="1000" b="0">
                          <a:latin typeface="Times New Roman" panose="02020603050405020304" charset="0"/>
                          <a:cs typeface="Times New Roman" panose="02020603050405020304" charset="0"/>
                        </a:rPr>
                        <a:t>.001</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cap="flat">
                      <a:noFill/>
                    </a:lnR>
                    <a:lnT cap="flat">
                      <a:noFill/>
                    </a:lnT>
                    <a:lnB cap="flat">
                      <a:noFill/>
                    </a:lnB>
                    <a:lnTlToBr>
                      <a:noFill/>
                    </a:lnTlToBr>
                    <a:lnBlToTr>
                      <a:noFill/>
                    </a:lnBlToTr>
                    <a:solidFill>
                      <a:srgbClr val="FFFFFF"/>
                    </a:solidFill>
                  </a:tcPr>
                </a:tc>
              </a:tr>
              <a:tr h="28257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35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41</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a:t>
                      </a:r>
                      <a:r>
                        <a:rPr lang="en-US" sz="1000" b="0">
                          <a:latin typeface="Times New Roman" panose="02020603050405020304" charset="0"/>
                          <a:cs typeface="Times New Roman" panose="02020603050405020304" charset="0"/>
                        </a:rPr>
                        <a:t>.004</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 </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cap="flat">
                      <a:noFill/>
                    </a:lnR>
                    <a:lnT cap="flat">
                      <a:noFill/>
                    </a:lnT>
                    <a:lnB cap="flat">
                      <a:noFill/>
                    </a:lnB>
                    <a:lnTlToBr>
                      <a:noFill/>
                    </a:lnTlToBr>
                    <a:lnBlToTr>
                      <a:noFill/>
                    </a:lnBlToTr>
                    <a:solidFill>
                      <a:srgbClr val="FFFFFF"/>
                    </a:solidFill>
                  </a:tcPr>
                </a:tc>
              </a:tr>
              <a:tr h="282575">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40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42</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0</a:t>
                      </a:r>
                      <a:r>
                        <a:rPr lang="en-US" sz="1000" b="0">
                          <a:latin typeface="Times New Roman" panose="02020603050405020304" charset="0"/>
                          <a:cs typeface="Times New Roman" panose="02020603050405020304" charset="0"/>
                        </a:rPr>
                        <a:t>.01</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 </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cap="flat">
                      <a:noFill/>
                    </a:lnR>
                    <a:lnT cap="flat">
                      <a:noFill/>
                    </a:lnT>
                    <a:lnB cap="flat">
                      <a:noFill/>
                    </a:lnB>
                    <a:lnTlToBr>
                      <a:noFill/>
                    </a:lnTlToBr>
                    <a:lnBlToTr>
                      <a:noFill/>
                    </a:lnBlToTr>
                    <a:solidFill>
                      <a:srgbClr val="FFFFFF"/>
                    </a:solidFill>
                  </a:tcPr>
                </a:tc>
              </a:tr>
              <a:tr h="282575">
                <a:tc>
                  <a:txBody>
                    <a:bodyPr/>
                    <a:p>
                      <a:pPr indent="0" algn="ctr">
                        <a:buNone/>
                      </a:pPr>
                      <a:r>
                        <a:rPr lang="en-US" sz="1000" b="0">
                          <a:latin typeface="Times New Roman" panose="02020603050405020304" charset="0"/>
                          <a:cs typeface="Times New Roman" panose="02020603050405020304" charset="0"/>
                        </a:rPr>
                        <a:t> </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43</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 </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cap="flat">
                      <a:noFill/>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 </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cap="flat">
                      <a:noFill/>
                    </a:lnR>
                    <a:lnT cap="flat">
                      <a:noFill/>
                    </a:lnT>
                    <a:lnB cap="flat">
                      <a:noFill/>
                    </a:lnB>
                    <a:lnTlToBr>
                      <a:noFill/>
                    </a:lnTlToBr>
                    <a:lnBlToTr>
                      <a:noFill/>
                    </a:lnBlToTr>
                    <a:solidFill>
                      <a:srgbClr val="FFFFFF"/>
                    </a:solidFill>
                  </a:tcPr>
                </a:tc>
              </a:tr>
              <a:tr h="254000">
                <a:tc>
                  <a:txBody>
                    <a:bodyPr/>
                    <a:p>
                      <a:pPr indent="0" algn="ctr">
                        <a:buNone/>
                      </a:pPr>
                      <a:r>
                        <a:rPr lang="en-US" sz="1000" b="0">
                          <a:latin typeface="Times New Roman" panose="02020603050405020304" charset="0"/>
                          <a:cs typeface="Times New Roman" panose="02020603050405020304" charset="0"/>
                        </a:rPr>
                        <a:t> </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44</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r>
                        <a:rPr lang="en-US" sz="1000" b="0">
                          <a:latin typeface="Times New Roman" panose="02020603050405020304" charset="0"/>
                          <a:cs typeface="Times New Roman" panose="02020603050405020304" charset="0"/>
                        </a:rPr>
                        <a:t> </a:t>
                      </a: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p>
                      <a:pPr indent="0" algn="ctr">
                        <a:buNone/>
                      </a:pPr>
                      <a:endParaRPr lang="en-US" altLang="en-US" sz="1000" b="0">
                        <a:latin typeface="Times New Roman" panose="02020603050405020304" charset="0"/>
                        <a:ea typeface="Times New Roman" panose="02020603050405020304" charset="0"/>
                        <a:cs typeface="Times New Roman" panose="02020603050405020304" charset="0"/>
                      </a:endParaRPr>
                    </a:p>
                  </a:txBody>
                  <a:tcPr marL="68580" marR="68580" marT="0" marB="0" vert="horz" anchor="ctr" anchorCtr="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r>
            </a:tbl>
          </a:graphicData>
        </a:graphic>
      </p:graphicFrame>
      <p:grpSp>
        <p:nvGrpSpPr>
          <p:cNvPr id="6" name="组合 5"/>
          <p:cNvGrpSpPr/>
          <p:nvPr/>
        </p:nvGrpSpPr>
        <p:grpSpPr>
          <a:xfrm>
            <a:off x="428625" y="3053715"/>
            <a:ext cx="7551420" cy="3759835"/>
            <a:chOff x="1238" y="388"/>
            <a:chExt cx="12757" cy="10319"/>
          </a:xfrm>
        </p:grpSpPr>
        <p:pic>
          <p:nvPicPr>
            <p:cNvPr id="2" name="图片 1"/>
            <p:cNvPicPr/>
            <p:nvPr/>
          </p:nvPicPr>
          <p:blipFill>
            <a:blip r:embed="rId2"/>
            <a:stretch>
              <a:fillRect/>
            </a:stretch>
          </p:blipFill>
          <p:spPr>
            <a:xfrm>
              <a:off x="5204" y="1560"/>
              <a:ext cx="8791" cy="2863"/>
            </a:xfrm>
            <a:prstGeom prst="rect">
              <a:avLst/>
            </a:prstGeom>
            <a:noFill/>
            <a:ln w="9525">
              <a:noFill/>
            </a:ln>
          </p:spPr>
        </p:pic>
        <p:sp>
          <p:nvSpPr>
            <p:cNvPr id="109" name="文本框 108"/>
            <p:cNvSpPr txBox="1"/>
            <p:nvPr/>
          </p:nvSpPr>
          <p:spPr>
            <a:xfrm>
              <a:off x="1238" y="388"/>
              <a:ext cx="7460" cy="911"/>
            </a:xfrm>
            <a:prstGeom prst="rect">
              <a:avLst/>
            </a:prstGeom>
            <a:noFill/>
            <a:ln w="9525">
              <a:noFill/>
            </a:ln>
          </p:spPr>
          <p:txBody>
            <a:bodyPr>
              <a:noAutofit/>
            </a:bodyPr>
            <a:p>
              <a:pPr indent="0" algn="ctr"/>
              <a:r>
                <a:rPr lang="en-US" altLang="zh-CN" sz="1400" b="1"/>
                <a:t>*</a:t>
              </a:r>
              <a:r>
                <a:rPr lang="zh-CN" altLang="en-US" sz="1400" b="1"/>
                <a:t>训练样本与测试样本预测结果的比较</a:t>
              </a:r>
              <a:endParaRPr lang="zh-CN" altLang="en-US" sz="1400" b="1"/>
            </a:p>
          </p:txBody>
        </p:sp>
        <p:pic>
          <p:nvPicPr>
            <p:cNvPr id="9" name="图片 8"/>
            <p:cNvPicPr/>
            <p:nvPr/>
          </p:nvPicPr>
          <p:blipFill>
            <a:blip r:embed="rId3"/>
            <a:stretch>
              <a:fillRect/>
            </a:stretch>
          </p:blipFill>
          <p:spPr>
            <a:xfrm>
              <a:off x="5204" y="4642"/>
              <a:ext cx="8791" cy="2911"/>
            </a:xfrm>
            <a:prstGeom prst="rect">
              <a:avLst/>
            </a:prstGeom>
            <a:noFill/>
            <a:ln w="9525">
              <a:noFill/>
            </a:ln>
          </p:spPr>
        </p:pic>
        <p:pic>
          <p:nvPicPr>
            <p:cNvPr id="10" name="图片 9"/>
            <p:cNvPicPr/>
            <p:nvPr/>
          </p:nvPicPr>
          <p:blipFill>
            <a:blip r:embed="rId4"/>
            <a:stretch>
              <a:fillRect/>
            </a:stretch>
          </p:blipFill>
          <p:spPr>
            <a:xfrm>
              <a:off x="5204" y="7910"/>
              <a:ext cx="8791" cy="2797"/>
            </a:xfrm>
            <a:prstGeom prst="rect">
              <a:avLst/>
            </a:prstGeom>
            <a:noFill/>
            <a:ln w="9525">
              <a:noFill/>
            </a:ln>
          </p:spPr>
        </p:pic>
        <p:sp>
          <p:nvSpPr>
            <p:cNvPr id="11" name="文本框 10"/>
            <p:cNvSpPr txBox="1"/>
            <p:nvPr/>
          </p:nvSpPr>
          <p:spPr>
            <a:xfrm>
              <a:off x="1478" y="2208"/>
              <a:ext cx="2641" cy="925"/>
            </a:xfrm>
            <a:prstGeom prst="rect">
              <a:avLst/>
            </a:prstGeom>
            <a:noFill/>
          </p:spPr>
          <p:txBody>
            <a:bodyPr wrap="square" rtlCol="0">
              <a:spAutoFit/>
            </a:bodyPr>
            <a:p>
              <a:r>
                <a:rPr lang="zh-CN" sz="1600" i="1">
                  <a:latin typeface="Times New Roman" panose="02020603050405020304" charset="0"/>
                  <a:ea typeface="黑体" panose="02010609060101010101" charset="-122"/>
                  <a:sym typeface="+mn-ea"/>
                </a:rPr>
                <a:t>随机森林模型</a:t>
              </a:r>
              <a:endParaRPr lang="zh-CN" altLang="en-US" sz="1600" i="1">
                <a:latin typeface="Times New Roman" panose="02020603050405020304" charset="0"/>
                <a:ea typeface="黑体" panose="02010609060101010101" charset="-122"/>
                <a:sym typeface="+mn-ea"/>
              </a:endParaRPr>
            </a:p>
          </p:txBody>
        </p:sp>
        <p:sp>
          <p:nvSpPr>
            <p:cNvPr id="12" name="文本框 11"/>
            <p:cNvSpPr txBox="1"/>
            <p:nvPr/>
          </p:nvSpPr>
          <p:spPr>
            <a:xfrm>
              <a:off x="1478" y="4820"/>
              <a:ext cx="2641" cy="925"/>
            </a:xfrm>
            <a:prstGeom prst="rect">
              <a:avLst/>
            </a:prstGeom>
            <a:noFill/>
          </p:spPr>
          <p:txBody>
            <a:bodyPr wrap="square" rtlCol="0">
              <a:spAutoFit/>
            </a:bodyPr>
            <a:p>
              <a:r>
                <a:rPr lang="zh-CN" sz="1600" i="1">
                  <a:latin typeface="Times New Roman" panose="02020603050405020304" charset="0"/>
                  <a:ea typeface="黑体" panose="02010609060101010101" charset="-122"/>
                  <a:sym typeface="+mn-ea"/>
                </a:rPr>
                <a:t>神经网络模型</a:t>
              </a:r>
              <a:endParaRPr lang="zh-CN" altLang="en-US" sz="1600" i="1">
                <a:latin typeface="Times New Roman" panose="02020603050405020304" charset="0"/>
                <a:ea typeface="黑体" panose="02010609060101010101" charset="-122"/>
                <a:sym typeface="+mn-ea"/>
              </a:endParaRPr>
            </a:p>
          </p:txBody>
        </p:sp>
        <p:sp>
          <p:nvSpPr>
            <p:cNvPr id="13" name="文本框 12"/>
            <p:cNvSpPr txBox="1"/>
            <p:nvPr/>
          </p:nvSpPr>
          <p:spPr>
            <a:xfrm>
              <a:off x="1238" y="7910"/>
              <a:ext cx="3680" cy="925"/>
            </a:xfrm>
            <a:prstGeom prst="rect">
              <a:avLst/>
            </a:prstGeom>
            <a:noFill/>
          </p:spPr>
          <p:txBody>
            <a:bodyPr wrap="square" rtlCol="0">
              <a:spAutoFit/>
            </a:bodyPr>
            <a:p>
              <a:r>
                <a:rPr lang="en-US" sz="1600" i="1">
                  <a:latin typeface="Times New Roman" panose="02020603050405020304" charset="0"/>
                  <a:ea typeface="黑体" panose="02010609060101010101" charset="-122"/>
                  <a:sym typeface="+mn-ea"/>
                </a:rPr>
                <a:t>Gradient Boosting</a:t>
              </a:r>
              <a:r>
                <a:rPr lang="zh-CN" sz="1600" i="1">
                  <a:latin typeface="Times New Roman" panose="02020603050405020304" charset="0"/>
                  <a:ea typeface="黑体" panose="02010609060101010101" charset="-122"/>
                  <a:sym typeface="+mn-ea"/>
                </a:rPr>
                <a:t>模型</a:t>
              </a:r>
              <a:endParaRPr lang="zh-CN" altLang="en-US" sz="1600" i="1">
                <a:latin typeface="Times New Roman" panose="02020603050405020304" charset="0"/>
                <a:ea typeface="黑体" panose="02010609060101010101" charset="-122"/>
                <a:sym typeface="+mn-ea"/>
              </a:endParaRPr>
            </a:p>
          </p:txBody>
        </p:sp>
      </p:grpSp>
      <p:sp>
        <p:nvSpPr>
          <p:cNvPr id="15" name="文本框 14"/>
          <p:cNvSpPr txBox="1"/>
          <p:nvPr/>
        </p:nvSpPr>
        <p:spPr>
          <a:xfrm>
            <a:off x="8595360" y="3910330"/>
            <a:ext cx="3321685" cy="2005330"/>
          </a:xfrm>
          <a:prstGeom prst="rect">
            <a:avLst/>
          </a:prstGeom>
          <a:noFill/>
        </p:spPr>
        <p:txBody>
          <a:bodyPr wrap="square" rtlCol="0">
            <a:noAutofit/>
          </a:bodyPr>
          <a:p>
            <a:r>
              <a:rPr lang="zh-CN" altLang="en-US">
                <a:sym typeface="+mn-ea"/>
              </a:rPr>
              <a:t>R方均大于0.9，MSE均小于0.1</a:t>
            </a:r>
            <a:endParaRPr lang="zh-CN" altLang="en-US">
              <a:sym typeface="+mn-ea"/>
            </a:endParaRPr>
          </a:p>
          <a:p>
            <a:endParaRPr lang="zh-CN" altLang="en-US">
              <a:sym typeface="+mn-ea"/>
            </a:endParaRPr>
          </a:p>
          <a:p>
            <a:r>
              <a:rPr lang="zh-CN" altLang="en-US">
                <a:sym typeface="+mn-ea"/>
              </a:rPr>
              <a:t>其中随机森林多目标回归预测算法对本研究数据样本的预测精度最高，R2为0.982，MSE为0.014。</a:t>
            </a:r>
            <a:endParaRPr lang="zh-CN" altLang="en-US"/>
          </a:p>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custDataLst>
              <p:tags r:id="rId1"/>
            </p:custDataLst>
          </p:nvPr>
        </p:nvGrpSpPr>
        <p:grpSpPr>
          <a:xfrm>
            <a:off x="996527" y="2106507"/>
            <a:ext cx="9950873" cy="1123865"/>
            <a:chOff x="173" y="3623"/>
            <a:chExt cx="16800" cy="2189"/>
          </a:xfrm>
        </p:grpSpPr>
        <p:grpSp>
          <p:nvGrpSpPr>
            <p:cNvPr id="22" name="组合 21"/>
            <p:cNvGrpSpPr/>
            <p:nvPr/>
          </p:nvGrpSpPr>
          <p:grpSpPr>
            <a:xfrm>
              <a:off x="495" y="3623"/>
              <a:ext cx="16478" cy="2189"/>
              <a:chOff x="495" y="3623"/>
              <a:chExt cx="16478" cy="2189"/>
            </a:xfrm>
          </p:grpSpPr>
          <p:sp>
            <p:nvSpPr>
              <p:cNvPr id="39" name="圆角矩形 38"/>
              <p:cNvSpPr/>
              <p:nvPr>
                <p:custDataLst>
                  <p:tags r:id="rId2"/>
                </p:custDataLst>
              </p:nvPr>
            </p:nvSpPr>
            <p:spPr>
              <a:xfrm>
                <a:off x="495" y="3817"/>
                <a:ext cx="2025" cy="1800"/>
              </a:xfrm>
              <a:prstGeom prst="roundRect">
                <a:avLst>
                  <a:gd name="adj" fmla="val 12166"/>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2400"/>
              </a:p>
            </p:txBody>
          </p:sp>
          <p:sp>
            <p:nvSpPr>
              <p:cNvPr id="20" name="立方体 19"/>
              <p:cNvSpPr/>
              <p:nvPr>
                <p:custDataLst>
                  <p:tags r:id="rId3"/>
                </p:custDataLst>
              </p:nvPr>
            </p:nvSpPr>
            <p:spPr>
              <a:xfrm>
                <a:off x="3952" y="3623"/>
                <a:ext cx="2095" cy="2189"/>
              </a:xfrm>
              <a:prstGeom prst="cube">
                <a:avLst>
                  <a:gd name="adj" fmla="val 9594"/>
                </a:avLst>
              </a:prstGeom>
              <a:solidFill>
                <a:schemeClr val="accent1">
                  <a:alpha val="70000"/>
                </a:schemeClr>
              </a:solidFill>
              <a:ln w="12700" cmpd="sng">
                <a:solidFill>
                  <a:schemeClr val="accent1">
                    <a:shade val="50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400"/>
              </a:p>
            </p:txBody>
          </p:sp>
          <p:sp>
            <p:nvSpPr>
              <p:cNvPr id="21" name="文本框 20"/>
              <p:cNvSpPr txBox="1"/>
              <p:nvPr>
                <p:custDataLst>
                  <p:tags r:id="rId4"/>
                </p:custDataLst>
              </p:nvPr>
            </p:nvSpPr>
            <p:spPr>
              <a:xfrm>
                <a:off x="4357" y="4442"/>
                <a:ext cx="1275" cy="819"/>
              </a:xfrm>
              <a:prstGeom prst="rect">
                <a:avLst/>
              </a:prstGeom>
              <a:noFill/>
            </p:spPr>
            <p:txBody>
              <a:bodyPr wrap="square" rtlCol="0">
                <a:spAutoFit/>
              </a:bodyPr>
              <a:p>
                <a:r>
                  <a:rPr lang="en-US" altLang="zh-CN" sz="2135"/>
                  <a:t>SP1</a:t>
                </a:r>
                <a:endParaRPr lang="en-US" altLang="zh-CN" sz="2135"/>
              </a:p>
            </p:txBody>
          </p:sp>
          <p:sp>
            <p:nvSpPr>
              <p:cNvPr id="25" name="立方体 24"/>
              <p:cNvSpPr/>
              <p:nvPr>
                <p:custDataLst>
                  <p:tags r:id="rId5"/>
                </p:custDataLst>
              </p:nvPr>
            </p:nvSpPr>
            <p:spPr>
              <a:xfrm>
                <a:off x="11194" y="3623"/>
                <a:ext cx="2095" cy="2189"/>
              </a:xfrm>
              <a:prstGeom prst="cube">
                <a:avLst>
                  <a:gd name="adj" fmla="val 9594"/>
                </a:avLst>
              </a:prstGeom>
              <a:solidFill>
                <a:schemeClr val="accent1">
                  <a:alpha val="70000"/>
                </a:schemeClr>
              </a:solidFill>
              <a:ln w="12700" cmpd="sng">
                <a:solidFill>
                  <a:schemeClr val="accent1">
                    <a:shade val="50000"/>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400"/>
              </a:p>
            </p:txBody>
          </p:sp>
          <p:sp>
            <p:nvSpPr>
              <p:cNvPr id="37" name="文本框 36"/>
              <p:cNvSpPr txBox="1"/>
              <p:nvPr>
                <p:custDataLst>
                  <p:tags r:id="rId6"/>
                </p:custDataLst>
              </p:nvPr>
            </p:nvSpPr>
            <p:spPr>
              <a:xfrm>
                <a:off x="11604" y="4340"/>
                <a:ext cx="1275" cy="819"/>
              </a:xfrm>
              <a:prstGeom prst="rect">
                <a:avLst/>
              </a:prstGeom>
              <a:noFill/>
            </p:spPr>
            <p:txBody>
              <a:bodyPr wrap="square" rtlCol="0">
                <a:spAutoFit/>
              </a:bodyPr>
              <a:p>
                <a:r>
                  <a:rPr lang="en-US" altLang="zh-CN" sz="2135"/>
                  <a:t>SP2</a:t>
                </a:r>
                <a:endParaRPr lang="en-US" altLang="zh-CN" sz="2135"/>
              </a:p>
            </p:txBody>
          </p:sp>
          <p:sp>
            <p:nvSpPr>
              <p:cNvPr id="42" name="圆角矩形 41"/>
              <p:cNvSpPr/>
              <p:nvPr>
                <p:custDataLst>
                  <p:tags r:id="rId7"/>
                </p:custDataLst>
              </p:nvPr>
            </p:nvSpPr>
            <p:spPr>
              <a:xfrm>
                <a:off x="7729" y="3817"/>
                <a:ext cx="1977" cy="1800"/>
              </a:xfrm>
              <a:prstGeom prst="roundRect">
                <a:avLst>
                  <a:gd name="adj" fmla="val 12166"/>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2400"/>
              </a:p>
            </p:txBody>
          </p:sp>
          <p:sp>
            <p:nvSpPr>
              <p:cNvPr id="43" name="文本框 42"/>
              <p:cNvSpPr txBox="1"/>
              <p:nvPr>
                <p:custDataLst>
                  <p:tags r:id="rId8"/>
                </p:custDataLst>
              </p:nvPr>
            </p:nvSpPr>
            <p:spPr>
              <a:xfrm>
                <a:off x="7837" y="4355"/>
                <a:ext cx="2164" cy="737"/>
              </a:xfrm>
              <a:prstGeom prst="rect">
                <a:avLst/>
              </a:prstGeom>
              <a:noFill/>
            </p:spPr>
            <p:txBody>
              <a:bodyPr wrap="square" rtlCol="0">
                <a:spAutoFit/>
              </a:bodyPr>
              <a:p>
                <a:r>
                  <a:rPr lang="zh-CN" altLang="en-US" sz="1865"/>
                  <a:t>初始</a:t>
                </a:r>
                <a:r>
                  <a:rPr lang="en-US" altLang="zh-CN" sz="1865"/>
                  <a:t>SDR</a:t>
                </a:r>
                <a:endParaRPr lang="en-US" altLang="zh-CN" sz="1865"/>
              </a:p>
            </p:txBody>
          </p:sp>
          <p:sp>
            <p:nvSpPr>
              <p:cNvPr id="46" name="右箭头 45"/>
              <p:cNvSpPr/>
              <p:nvPr>
                <p:custDataLst>
                  <p:tags r:id="rId9"/>
                </p:custDataLst>
              </p:nvPr>
            </p:nvSpPr>
            <p:spPr>
              <a:xfrm>
                <a:off x="6286" y="4496"/>
                <a:ext cx="1299" cy="584"/>
              </a:xfrm>
              <a:prstGeom prst="rightArrow">
                <a:avLst>
                  <a:gd name="adj1" fmla="val 50000"/>
                  <a:gd name="adj2" fmla="val 50000"/>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400"/>
              </a:p>
            </p:txBody>
          </p:sp>
          <p:sp>
            <p:nvSpPr>
              <p:cNvPr id="56" name="文本框 55"/>
              <p:cNvSpPr txBox="1"/>
              <p:nvPr>
                <p:custDataLst>
                  <p:tags r:id="rId10"/>
                </p:custDataLst>
              </p:nvPr>
            </p:nvSpPr>
            <p:spPr>
              <a:xfrm>
                <a:off x="6082" y="3696"/>
                <a:ext cx="1651" cy="980"/>
              </a:xfrm>
              <a:prstGeom prst="rect">
                <a:avLst/>
              </a:prstGeom>
              <a:noFill/>
            </p:spPr>
            <p:txBody>
              <a:bodyPr wrap="square" rtlCol="0">
                <a:spAutoFit/>
              </a:bodyPr>
              <a:p>
                <a:r>
                  <a:rPr lang="zh-CN" altLang="en-US" sz="1335">
                    <a:latin typeface="楷体" panose="02010609060101010101" charset="-122"/>
                    <a:ea typeface="楷体" panose="02010609060101010101" charset="-122"/>
                    <a:cs typeface="楷体" panose="02010609060101010101" charset="-122"/>
                  </a:rPr>
                  <a:t>（编码</a:t>
                </a:r>
                <a:r>
                  <a:rPr lang="en-US" altLang="zh-CN" sz="1335">
                    <a:latin typeface="楷体" panose="02010609060101010101" charset="-122"/>
                    <a:ea typeface="楷体" panose="02010609060101010101" charset="-122"/>
                    <a:cs typeface="楷体" panose="02010609060101010101" charset="-122"/>
                  </a:rPr>
                  <a:t> </a:t>
                </a:r>
                <a:endParaRPr lang="en-US" altLang="zh-CN" sz="1335">
                  <a:latin typeface="楷体" panose="02010609060101010101" charset="-122"/>
                  <a:ea typeface="楷体" panose="02010609060101010101" charset="-122"/>
                  <a:cs typeface="楷体" panose="02010609060101010101" charset="-122"/>
                </a:endParaRPr>
              </a:p>
              <a:p>
                <a:r>
                  <a:rPr lang="zh-CN" altLang="en-US" sz="1335">
                    <a:latin typeface="楷体" panose="02010609060101010101" charset="-122"/>
                    <a:ea typeface="楷体" panose="02010609060101010101" charset="-122"/>
                    <a:cs typeface="楷体" panose="02010609060101010101" charset="-122"/>
                  </a:rPr>
                  <a:t>初步提取）</a:t>
                </a:r>
                <a:endParaRPr lang="zh-CN" altLang="en-US" sz="1335">
                  <a:latin typeface="楷体" panose="02010609060101010101" charset="-122"/>
                  <a:ea typeface="楷体" panose="02010609060101010101" charset="-122"/>
                  <a:cs typeface="楷体" panose="02010609060101010101" charset="-122"/>
                </a:endParaRPr>
              </a:p>
            </p:txBody>
          </p:sp>
          <p:sp>
            <p:nvSpPr>
              <p:cNvPr id="57" name="圆角矩形 56"/>
              <p:cNvSpPr/>
              <p:nvPr>
                <p:custDataLst>
                  <p:tags r:id="rId11"/>
                </p:custDataLst>
              </p:nvPr>
            </p:nvSpPr>
            <p:spPr>
              <a:xfrm>
                <a:off x="14996" y="3817"/>
                <a:ext cx="1977" cy="1800"/>
              </a:xfrm>
              <a:prstGeom prst="roundRect">
                <a:avLst>
                  <a:gd name="adj" fmla="val 12166"/>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2400"/>
              </a:p>
            </p:txBody>
          </p:sp>
          <p:sp>
            <p:nvSpPr>
              <p:cNvPr id="58" name="文本框 57"/>
              <p:cNvSpPr txBox="1"/>
              <p:nvPr>
                <p:custDataLst>
                  <p:tags r:id="rId12"/>
                </p:custDataLst>
              </p:nvPr>
            </p:nvSpPr>
            <p:spPr>
              <a:xfrm>
                <a:off x="15070" y="4315"/>
                <a:ext cx="1894" cy="737"/>
              </a:xfrm>
              <a:prstGeom prst="rect">
                <a:avLst/>
              </a:prstGeom>
              <a:noFill/>
            </p:spPr>
            <p:txBody>
              <a:bodyPr wrap="square" rtlCol="0">
                <a:spAutoFit/>
              </a:bodyPr>
              <a:p>
                <a:r>
                  <a:rPr lang="zh-CN" altLang="en-US" sz="1865"/>
                  <a:t>高级</a:t>
                </a:r>
                <a:r>
                  <a:rPr lang="en-US" altLang="zh-CN" sz="1865"/>
                  <a:t>SDR</a:t>
                </a:r>
                <a:endParaRPr lang="en-US" altLang="zh-CN" sz="1865"/>
              </a:p>
            </p:txBody>
          </p:sp>
          <p:sp>
            <p:nvSpPr>
              <p:cNvPr id="60" name="文本框 59"/>
              <p:cNvSpPr txBox="1"/>
              <p:nvPr>
                <p:custDataLst>
                  <p:tags r:id="rId13"/>
                </p:custDataLst>
              </p:nvPr>
            </p:nvSpPr>
            <p:spPr>
              <a:xfrm>
                <a:off x="13356" y="3649"/>
                <a:ext cx="1832" cy="980"/>
              </a:xfrm>
              <a:prstGeom prst="rect">
                <a:avLst/>
              </a:prstGeom>
              <a:noFill/>
            </p:spPr>
            <p:txBody>
              <a:bodyPr wrap="square" rtlCol="0">
                <a:spAutoFit/>
              </a:bodyPr>
              <a:p>
                <a:pPr algn="l">
                  <a:buClrTx/>
                  <a:buSzTx/>
                  <a:buNone/>
                </a:pPr>
                <a:r>
                  <a:rPr lang="zh-CN" altLang="en-US" sz="1335">
                    <a:latin typeface="楷体" panose="02010609060101010101" charset="-122"/>
                    <a:ea typeface="楷体" panose="02010609060101010101" charset="-122"/>
                    <a:cs typeface="楷体" panose="02010609060101010101" charset="-122"/>
                  </a:rPr>
                  <a:t>（二次</a:t>
                </a:r>
                <a:endParaRPr lang="zh-CN" altLang="en-US" sz="1335">
                  <a:latin typeface="楷体" panose="02010609060101010101" charset="-122"/>
                  <a:ea typeface="楷体" panose="02010609060101010101" charset="-122"/>
                  <a:cs typeface="楷体" panose="02010609060101010101" charset="-122"/>
                </a:endParaRPr>
              </a:p>
              <a:p>
                <a:pPr algn="l">
                  <a:buClrTx/>
                  <a:buSzTx/>
                  <a:buNone/>
                </a:pPr>
                <a:r>
                  <a:rPr lang="zh-CN" altLang="en-US" sz="1335">
                    <a:latin typeface="楷体" panose="02010609060101010101" charset="-122"/>
                    <a:ea typeface="楷体" panose="02010609060101010101" charset="-122"/>
                    <a:cs typeface="楷体" panose="02010609060101010101" charset="-122"/>
                  </a:rPr>
                  <a:t>特征提取）</a:t>
                </a:r>
                <a:endParaRPr lang="zh-CN" altLang="en-US" sz="1335">
                  <a:latin typeface="楷体" panose="02010609060101010101" charset="-122"/>
                  <a:ea typeface="楷体" panose="02010609060101010101" charset="-122"/>
                  <a:cs typeface="楷体" panose="02010609060101010101" charset="-122"/>
                </a:endParaRPr>
              </a:p>
            </p:txBody>
          </p:sp>
          <p:sp>
            <p:nvSpPr>
              <p:cNvPr id="61" name="右箭头 60"/>
              <p:cNvSpPr/>
              <p:nvPr>
                <p:custDataLst>
                  <p:tags r:id="rId14"/>
                </p:custDataLst>
              </p:nvPr>
            </p:nvSpPr>
            <p:spPr>
              <a:xfrm>
                <a:off x="9811" y="4496"/>
                <a:ext cx="1299" cy="584"/>
              </a:xfrm>
              <a:prstGeom prst="rightArrow">
                <a:avLst>
                  <a:gd name="adj1" fmla="val 50000"/>
                  <a:gd name="adj2" fmla="val 50000"/>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400"/>
              </a:p>
            </p:txBody>
          </p:sp>
          <p:sp>
            <p:nvSpPr>
              <p:cNvPr id="62" name="右箭头 61"/>
              <p:cNvSpPr/>
              <p:nvPr>
                <p:custDataLst>
                  <p:tags r:id="rId15"/>
                </p:custDataLst>
              </p:nvPr>
            </p:nvSpPr>
            <p:spPr>
              <a:xfrm>
                <a:off x="2609" y="4496"/>
                <a:ext cx="1299" cy="584"/>
              </a:xfrm>
              <a:prstGeom prst="rightArrow">
                <a:avLst>
                  <a:gd name="adj1" fmla="val 50000"/>
                  <a:gd name="adj2" fmla="val 50000"/>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400"/>
              </a:p>
            </p:txBody>
          </p:sp>
          <p:sp>
            <p:nvSpPr>
              <p:cNvPr id="63" name="右箭头 62"/>
              <p:cNvSpPr/>
              <p:nvPr>
                <p:custDataLst>
                  <p:tags r:id="rId16"/>
                </p:custDataLst>
              </p:nvPr>
            </p:nvSpPr>
            <p:spPr>
              <a:xfrm>
                <a:off x="13453" y="4496"/>
                <a:ext cx="1299" cy="584"/>
              </a:xfrm>
              <a:prstGeom prst="rightArrow">
                <a:avLst>
                  <a:gd name="adj1" fmla="val 50000"/>
                  <a:gd name="adj2" fmla="val 50000"/>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2400"/>
              </a:p>
            </p:txBody>
          </p:sp>
        </p:grpSp>
        <p:sp>
          <p:nvSpPr>
            <p:cNvPr id="40" name="文本框 39"/>
            <p:cNvSpPr txBox="1"/>
            <p:nvPr>
              <p:custDataLst>
                <p:tags r:id="rId17"/>
              </p:custDataLst>
            </p:nvPr>
          </p:nvSpPr>
          <p:spPr>
            <a:xfrm>
              <a:off x="173" y="4307"/>
              <a:ext cx="2605" cy="1137"/>
            </a:xfrm>
            <a:prstGeom prst="rect">
              <a:avLst/>
            </a:prstGeom>
            <a:noFill/>
          </p:spPr>
          <p:txBody>
            <a:bodyPr wrap="square" rtlCol="0">
              <a:spAutoFit/>
            </a:bodyPr>
            <a:p>
              <a:pPr algn="ctr"/>
              <a:r>
                <a:rPr lang="zh-CN" altLang="en-US" sz="1600"/>
                <a:t>人脸或步态</a:t>
              </a:r>
              <a:endParaRPr lang="zh-CN" altLang="en-US" sz="1600"/>
            </a:p>
            <a:p>
              <a:pPr algn="ctr"/>
              <a:r>
                <a:rPr lang="zh-CN" altLang="en-US" sz="1600"/>
                <a:t>数据</a:t>
              </a:r>
              <a:endParaRPr lang="zh-CN" altLang="en-US" sz="1600"/>
            </a:p>
          </p:txBody>
        </p:sp>
      </p:grpSp>
      <p:sp>
        <p:nvSpPr>
          <p:cNvPr id="27" name="Shape 3"/>
          <p:cNvSpPr/>
          <p:nvPr/>
        </p:nvSpPr>
        <p:spPr>
          <a:xfrm>
            <a:off x="2072640" y="4037542"/>
            <a:ext cx="2210647" cy="0"/>
          </a:xfrm>
          <a:custGeom>
            <a:avLst/>
            <a:gdLst/>
            <a:ahLst/>
            <a:cxnLst/>
            <a:rect l="l" t="t" r="r" b="b"/>
            <a:pathLst>
              <a:path w="2098790">
                <a:moveTo>
                  <a:pt x="0" y="0"/>
                </a:moveTo>
                <a:moveTo>
                  <a:pt x="0" y="0"/>
                </a:moveTo>
                <a:lnTo>
                  <a:pt x="2098790" y="0"/>
                </a:lnTo>
              </a:path>
            </a:pathLst>
          </a:custGeom>
          <a:noFill/>
          <a:ln w="9525">
            <a:solidFill>
              <a:srgbClr val="0055FF">
                <a:alpha val="21961"/>
              </a:srgbClr>
            </a:solidFill>
            <a:prstDash val="solid"/>
            <a:headEnd type="none"/>
            <a:tailEnd type="none"/>
          </a:ln>
        </p:spPr>
      </p:sp>
      <p:sp>
        <p:nvSpPr>
          <p:cNvPr id="30" name="Shape 5"/>
          <p:cNvSpPr/>
          <p:nvPr/>
        </p:nvSpPr>
        <p:spPr>
          <a:xfrm>
            <a:off x="4897120" y="4037542"/>
            <a:ext cx="2210647" cy="0"/>
          </a:xfrm>
          <a:custGeom>
            <a:avLst/>
            <a:gdLst/>
            <a:ahLst/>
            <a:cxnLst/>
            <a:rect l="l" t="t" r="r" b="b"/>
            <a:pathLst>
              <a:path w="2098790">
                <a:moveTo>
                  <a:pt x="0" y="0"/>
                </a:moveTo>
                <a:moveTo>
                  <a:pt x="0" y="0"/>
                </a:moveTo>
                <a:lnTo>
                  <a:pt x="2098790" y="0"/>
                </a:lnTo>
              </a:path>
            </a:pathLst>
          </a:custGeom>
          <a:noFill/>
          <a:ln w="9525">
            <a:solidFill>
              <a:srgbClr val="0055FF">
                <a:alpha val="21961"/>
              </a:srgbClr>
            </a:solidFill>
            <a:prstDash val="solid"/>
            <a:headEnd type="none"/>
            <a:tailEnd type="none"/>
          </a:ln>
        </p:spPr>
      </p:sp>
      <p:sp>
        <p:nvSpPr>
          <p:cNvPr id="33" name="Shape 7"/>
          <p:cNvSpPr/>
          <p:nvPr/>
        </p:nvSpPr>
        <p:spPr>
          <a:xfrm>
            <a:off x="7703820" y="4037542"/>
            <a:ext cx="2210647" cy="0"/>
          </a:xfrm>
          <a:custGeom>
            <a:avLst/>
            <a:gdLst/>
            <a:ahLst/>
            <a:cxnLst/>
            <a:rect l="l" t="t" r="r" b="b"/>
            <a:pathLst>
              <a:path w="2098790">
                <a:moveTo>
                  <a:pt x="0" y="0"/>
                </a:moveTo>
                <a:moveTo>
                  <a:pt x="0" y="0"/>
                </a:moveTo>
                <a:lnTo>
                  <a:pt x="2098790" y="0"/>
                </a:lnTo>
              </a:path>
            </a:pathLst>
          </a:custGeom>
          <a:noFill/>
          <a:ln w="9525">
            <a:solidFill>
              <a:srgbClr val="0055FF">
                <a:alpha val="21961"/>
              </a:srgbClr>
            </a:solidFill>
            <a:prstDash val="solid"/>
            <a:headEnd type="none"/>
            <a:tailEnd type="none"/>
          </a:ln>
        </p:spPr>
      </p:sp>
      <p:sp>
        <p:nvSpPr>
          <p:cNvPr id="44" name="Text 11"/>
          <p:cNvSpPr/>
          <p:nvPr/>
        </p:nvSpPr>
        <p:spPr>
          <a:xfrm>
            <a:off x="1927013" y="4067175"/>
            <a:ext cx="2418080" cy="382693"/>
          </a:xfrm>
          <a:prstGeom prst="rect">
            <a:avLst/>
          </a:prstGeom>
          <a:noFill/>
        </p:spPr>
        <p:txBody>
          <a:bodyPr wrap="square" lIns="127000" tIns="127000" rIns="127000" bIns="127000" rtlCol="0" anchor="ctr"/>
          <a:p>
            <a:pPr marL="0" indent="0" algn="ctr">
              <a:lnSpc>
                <a:spcPct val="100000"/>
              </a:lnSpc>
              <a:spcBef>
                <a:spcPts val="375"/>
              </a:spcBef>
              <a:buNone/>
            </a:pPr>
            <a:endParaRPr lang="en-US" sz="1920" dirty="0"/>
          </a:p>
        </p:txBody>
      </p:sp>
      <p:sp>
        <p:nvSpPr>
          <p:cNvPr id="45" name="Text 12"/>
          <p:cNvSpPr/>
          <p:nvPr/>
        </p:nvSpPr>
        <p:spPr>
          <a:xfrm>
            <a:off x="1944793" y="4110355"/>
            <a:ext cx="2467187" cy="2252980"/>
          </a:xfrm>
          <a:prstGeom prst="rect">
            <a:avLst/>
          </a:prstGeom>
          <a:noFill/>
        </p:spPr>
        <p:txBody>
          <a:bodyPr wrap="square" lIns="127000" tIns="127000" rIns="127000" bIns="127000" rtlCol="0" anchor="t">
            <a:spAutoFit/>
          </a:bodyPr>
          <a:p>
            <a:pPr marL="0" indent="0">
              <a:lnSpc>
                <a:spcPct val="100000"/>
              </a:lnSpc>
              <a:spcBef>
                <a:spcPts val="375"/>
              </a:spcBef>
              <a:buNone/>
            </a:pPr>
            <a:r>
              <a:rPr lang="en-US" sz="1535"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结构采用级联架构的设计，其中SP1负责从原始感知数据中提取初级空间特征，作为</a:t>
            </a:r>
            <a:r>
              <a:rPr lang="en-US" sz="1535" b="1"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Encode（编码器）</a:t>
            </a:r>
            <a:r>
              <a:rPr lang="en-US" sz="1535"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 将原始输入数据转换为适合HTM模型处理的初始SDR。</a:t>
            </a:r>
            <a:endParaRPr lang="en-US" sz="1535" dirty="0">
              <a:solidFill>
                <a:srgbClr val="000000"/>
              </a:solidFill>
              <a:latin typeface="微软雅黑" panose="020B0503020204020204" charset="-122"/>
              <a:ea typeface="微软雅黑" panose="020B0503020204020204" charset="-122"/>
              <a:cs typeface="微软雅黑" panose="020B0503020204020204" pitchFamily="34" charset="-120"/>
            </a:endParaRPr>
          </a:p>
          <a:p>
            <a:pPr marL="0" indent="0">
              <a:lnSpc>
                <a:spcPct val="100000"/>
              </a:lnSpc>
              <a:spcBef>
                <a:spcPts val="375"/>
              </a:spcBef>
              <a:buNone/>
            </a:pPr>
            <a:endParaRPr lang="en-US" sz="1920" dirty="0"/>
          </a:p>
        </p:txBody>
      </p:sp>
      <p:sp>
        <p:nvSpPr>
          <p:cNvPr id="47" name="Text 13"/>
          <p:cNvSpPr/>
          <p:nvPr/>
        </p:nvSpPr>
        <p:spPr>
          <a:xfrm>
            <a:off x="4751493" y="4067175"/>
            <a:ext cx="2418080" cy="382693"/>
          </a:xfrm>
          <a:prstGeom prst="rect">
            <a:avLst/>
          </a:prstGeom>
          <a:noFill/>
        </p:spPr>
        <p:txBody>
          <a:bodyPr wrap="square" lIns="127000" tIns="127000" rIns="127000" bIns="127000" rtlCol="0" anchor="ctr"/>
          <a:p>
            <a:pPr marL="0" indent="0" algn="ctr">
              <a:lnSpc>
                <a:spcPct val="100000"/>
              </a:lnSpc>
              <a:spcBef>
                <a:spcPts val="375"/>
              </a:spcBef>
              <a:buNone/>
            </a:pPr>
            <a:endParaRPr lang="en-US" sz="1920" dirty="0"/>
          </a:p>
        </p:txBody>
      </p:sp>
      <p:sp>
        <p:nvSpPr>
          <p:cNvPr id="48" name="Text 14"/>
          <p:cNvSpPr/>
          <p:nvPr/>
        </p:nvSpPr>
        <p:spPr>
          <a:xfrm>
            <a:off x="4769273" y="4110355"/>
            <a:ext cx="2467187" cy="2146300"/>
          </a:xfrm>
          <a:prstGeom prst="rect">
            <a:avLst/>
          </a:prstGeom>
          <a:noFill/>
        </p:spPr>
        <p:txBody>
          <a:bodyPr wrap="square" lIns="127000" tIns="127000" rIns="127000" bIns="127000" rtlCol="0" anchor="t">
            <a:spAutoFit/>
          </a:bodyPr>
          <a:p>
            <a:pPr marL="0" indent="0">
              <a:lnSpc>
                <a:spcPct val="100000"/>
              </a:lnSpc>
              <a:spcBef>
                <a:spcPts val="375"/>
              </a:spcBef>
              <a:buNone/>
            </a:pPr>
            <a:r>
              <a:rPr lang="en-US" sz="1535"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SP1输出的初级SDR作为SP2的输入，由SP2进一步抽象形成更具判别性的高级特征表示。数据经过双层结构的处理能够形成更加稳定的</a:t>
            </a:r>
            <a:r>
              <a:rPr lang="zh-CN" altLang="en-US" sz="1535" b="1"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高级</a:t>
            </a:r>
            <a:r>
              <a:rPr lang="en-US" sz="1535" b="1"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表征</a:t>
            </a:r>
            <a:r>
              <a:rPr lang="en-US" sz="1535"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，有效提高了模式识别的可靠性。</a:t>
            </a:r>
            <a:endParaRPr lang="en-US" sz="1920" dirty="0"/>
          </a:p>
        </p:txBody>
      </p:sp>
      <p:sp>
        <p:nvSpPr>
          <p:cNvPr id="50" name="Text 16"/>
          <p:cNvSpPr/>
          <p:nvPr/>
        </p:nvSpPr>
        <p:spPr>
          <a:xfrm>
            <a:off x="7575973" y="4110355"/>
            <a:ext cx="2467187" cy="2726055"/>
          </a:xfrm>
          <a:prstGeom prst="rect">
            <a:avLst/>
          </a:prstGeom>
          <a:noFill/>
        </p:spPr>
        <p:txBody>
          <a:bodyPr wrap="square" lIns="127000" tIns="127000" rIns="127000" bIns="127000" rtlCol="0" anchor="t">
            <a:spAutoFit/>
          </a:bodyPr>
          <a:p>
            <a:pPr marL="0" indent="0">
              <a:lnSpc>
                <a:spcPct val="100000"/>
              </a:lnSpc>
              <a:spcBef>
                <a:spcPts val="375"/>
              </a:spcBef>
              <a:buNone/>
            </a:pPr>
            <a:r>
              <a:rPr lang="en-US" sz="1535"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实现了数据表征的渐进式稀疏化，不仅符合生物神经处理的稀疏性原则，也降低了识别系统训练过程计算的复杂度。实验结果表明，相比单层结构，双层架构在模式识别任务中表现出</a:t>
            </a:r>
            <a:r>
              <a:rPr lang="en-US" sz="1535" b="1"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更高的准确性和更强的泛化能力</a:t>
            </a:r>
            <a:r>
              <a:rPr lang="en-US" sz="1535" dirty="0">
                <a:solidFill>
                  <a:srgbClr val="000000"/>
                </a:solidFill>
                <a:latin typeface="微软雅黑" panose="020B0503020204020204" charset="-122"/>
                <a:ea typeface="微软雅黑" panose="020B0503020204020204" charset="-122"/>
                <a:cs typeface="微软雅黑" panose="020B0503020204020204" pitchFamily="34" charset="-120"/>
                <a:sym typeface="+mn-ea"/>
              </a:rPr>
              <a:t>。</a:t>
            </a:r>
            <a:endParaRPr lang="en-US" sz="1535" dirty="0">
              <a:solidFill>
                <a:srgbClr val="000000"/>
              </a:solidFill>
              <a:latin typeface="微软雅黑" panose="020B0503020204020204" charset="-122"/>
              <a:ea typeface="微软雅黑" panose="020B0503020204020204" charset="-122"/>
              <a:cs typeface="微软雅黑" panose="020B0503020204020204" pitchFamily="34" charset="-120"/>
            </a:endParaRPr>
          </a:p>
          <a:p>
            <a:pPr marL="0" indent="0">
              <a:lnSpc>
                <a:spcPct val="100000"/>
              </a:lnSpc>
              <a:spcBef>
                <a:spcPts val="375"/>
              </a:spcBef>
              <a:buNone/>
            </a:pPr>
            <a:endParaRPr lang="en-US" sz="1920" dirty="0"/>
          </a:p>
        </p:txBody>
      </p:sp>
      <p:pic>
        <p:nvPicPr>
          <p:cNvPr id="81" name="Image 3" descr="preencoded.png"/>
          <p:cNvPicPr>
            <a:picLocks noChangeAspect="1"/>
          </p:cNvPicPr>
          <p:nvPr/>
        </p:nvPicPr>
        <p:blipFill>
          <a:blip r:embed="rId18"/>
          <a:stretch>
            <a:fillRect/>
          </a:stretch>
        </p:blipFill>
        <p:spPr>
          <a:xfrm>
            <a:off x="2847795" y="3383116"/>
            <a:ext cx="535029" cy="555104"/>
          </a:xfrm>
          <a:prstGeom prst="rect">
            <a:avLst/>
          </a:prstGeom>
          <a:ln>
            <a:noFill/>
          </a:ln>
        </p:spPr>
      </p:pic>
      <p:pic>
        <p:nvPicPr>
          <p:cNvPr id="82" name="Image 3" descr="preencoded.png"/>
          <p:cNvPicPr>
            <a:picLocks noChangeAspect="1"/>
          </p:cNvPicPr>
          <p:nvPr/>
        </p:nvPicPr>
        <p:blipFill>
          <a:blip r:embed="rId18"/>
          <a:stretch>
            <a:fillRect/>
          </a:stretch>
        </p:blipFill>
        <p:spPr>
          <a:xfrm>
            <a:off x="5683281" y="3371263"/>
            <a:ext cx="535029" cy="555104"/>
          </a:xfrm>
          <a:prstGeom prst="rect">
            <a:avLst/>
          </a:prstGeom>
          <a:ln>
            <a:noFill/>
          </a:ln>
        </p:spPr>
      </p:pic>
      <p:pic>
        <p:nvPicPr>
          <p:cNvPr id="83" name="Image 3" descr="preencoded.png"/>
          <p:cNvPicPr>
            <a:picLocks noChangeAspect="1"/>
          </p:cNvPicPr>
          <p:nvPr/>
        </p:nvPicPr>
        <p:blipFill>
          <a:blip r:embed="rId18"/>
          <a:stretch>
            <a:fillRect/>
          </a:stretch>
        </p:blipFill>
        <p:spPr>
          <a:xfrm>
            <a:off x="8518768" y="3381423"/>
            <a:ext cx="535029" cy="555104"/>
          </a:xfrm>
          <a:prstGeom prst="rect">
            <a:avLst/>
          </a:prstGeom>
          <a:ln>
            <a:noFill/>
          </a:ln>
        </p:spPr>
      </p:pic>
      <p:sp>
        <p:nvSpPr>
          <p:cNvPr id="84" name="文本框 83"/>
          <p:cNvSpPr txBox="1"/>
          <p:nvPr/>
        </p:nvSpPr>
        <p:spPr>
          <a:xfrm>
            <a:off x="637540" y="1382395"/>
            <a:ext cx="8695055" cy="614045"/>
          </a:xfrm>
          <a:prstGeom prst="rect">
            <a:avLst/>
          </a:prstGeom>
          <a:noFill/>
        </p:spPr>
        <p:txBody>
          <a:bodyPr wrap="square" rtlCol="0">
            <a:spAutoFit/>
          </a:bodyPr>
          <a:p>
            <a:r>
              <a:rPr lang="en-US" altLang="zh-CN" sz="2000"/>
              <a:t>HTM</a:t>
            </a:r>
            <a:r>
              <a:rPr lang="zh-CN" altLang="en-US" sz="2000"/>
              <a:t>训练系统结构</a:t>
            </a:r>
            <a:endParaRPr lang="zh-CN" altLang="en-US" sz="2000"/>
          </a:p>
          <a:p>
            <a:r>
              <a:rPr lang="zh-CN" altLang="en-US" sz="1400" i="1"/>
              <a:t>（</a:t>
            </a:r>
            <a:r>
              <a:rPr lang="en-US" altLang="zh-CN" sz="1400" i="1"/>
              <a:t>HTM</a:t>
            </a:r>
            <a:r>
              <a:rPr lang="zh-CN" altLang="en-US" sz="1400" i="1"/>
              <a:t>模型原作者主页</a:t>
            </a:r>
            <a:r>
              <a:rPr lang="en-US" altLang="zh-CN" sz="1400" i="1"/>
              <a:t>https://people.brandeis.edu/~grinkus/index.html</a:t>
            </a:r>
            <a:r>
              <a:rPr lang="zh-CN" altLang="en-US" sz="1400" i="1"/>
              <a:t>）</a:t>
            </a:r>
            <a:endParaRPr lang="zh-CN" altLang="en-US" sz="1400" i="1"/>
          </a:p>
        </p:txBody>
      </p:sp>
      <p:sp>
        <p:nvSpPr>
          <p:cNvPr id="2" name="文本框 1"/>
          <p:cNvSpPr txBox="1"/>
          <p:nvPr/>
        </p:nvSpPr>
        <p:spPr>
          <a:xfrm>
            <a:off x="160655" y="312420"/>
            <a:ext cx="13858240" cy="829945"/>
          </a:xfrm>
          <a:prstGeom prst="rect">
            <a:avLst/>
          </a:prstGeom>
          <a:noFill/>
        </p:spPr>
        <p:txBody>
          <a:bodyPr wrap="square" rtlCol="0">
            <a:spAutoFit/>
          </a:bodyPr>
          <a:p>
            <a:r>
              <a:rPr lang="zh-CN" altLang="en-US" sz="2800" b="1">
                <a:latin typeface="微软雅黑" panose="020B0503020204020204" charset="-122"/>
                <a:ea typeface="微软雅黑" panose="020B0503020204020204" charset="-122"/>
                <a:cs typeface="微软雅黑" panose="020B0503020204020204" charset="-122"/>
              </a:rPr>
              <a:t>四. 基于计算机视觉的行人重识别研究(10/2024-06/2025暨南大学)</a:t>
            </a:r>
            <a:endParaRPr lang="zh-CN" altLang="en-US" sz="2800" b="1">
              <a:latin typeface="微软雅黑" panose="020B0503020204020204" charset="-122"/>
              <a:ea typeface="微软雅黑" panose="020B0503020204020204" charset="-122"/>
              <a:cs typeface="微软雅黑" panose="020B0503020204020204" charset="-122"/>
            </a:endParaRPr>
          </a:p>
          <a:p>
            <a:r>
              <a:rPr lang="zh-CN" altLang="en-US" sz="2000" b="1" i="1"/>
              <a:t>毕设论文链接：https://maipdf.cn/file/at6ac86a6d6d4c5/pdf</a:t>
            </a:r>
            <a:endParaRPr lang="zh-CN" altLang="en-US" sz="2000" b="1" i="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p:nvPr/>
        </p:nvPicPr>
        <p:blipFill>
          <a:blip r:embed="rId1"/>
          <a:stretch>
            <a:fillRect/>
          </a:stretch>
        </p:blipFill>
        <p:spPr>
          <a:xfrm>
            <a:off x="4819650" y="295275"/>
            <a:ext cx="1435100" cy="2889885"/>
          </a:xfrm>
          <a:prstGeom prst="rect">
            <a:avLst/>
          </a:prstGeom>
        </p:spPr>
      </p:pic>
      <p:pic>
        <p:nvPicPr>
          <p:cNvPr id="10" name="图片 9"/>
          <p:cNvPicPr/>
          <p:nvPr/>
        </p:nvPicPr>
        <p:blipFill>
          <a:blip r:embed="rId2"/>
          <a:stretch>
            <a:fillRect/>
          </a:stretch>
        </p:blipFill>
        <p:spPr>
          <a:xfrm>
            <a:off x="6254750" y="295275"/>
            <a:ext cx="5673725" cy="2889250"/>
          </a:xfrm>
          <a:prstGeom prst="rect">
            <a:avLst/>
          </a:prstGeom>
        </p:spPr>
      </p:pic>
      <p:grpSp>
        <p:nvGrpSpPr>
          <p:cNvPr id="41" name="组合 40"/>
          <p:cNvGrpSpPr/>
          <p:nvPr>
            <p:custDataLst>
              <p:tags r:id="rId3"/>
            </p:custDataLst>
          </p:nvPr>
        </p:nvGrpSpPr>
        <p:grpSpPr>
          <a:xfrm>
            <a:off x="1100455" y="295275"/>
            <a:ext cx="2364105" cy="5582920"/>
            <a:chOff x="6700" y="371"/>
            <a:chExt cx="3318" cy="9369"/>
          </a:xfrm>
        </p:grpSpPr>
        <p:pic>
          <p:nvPicPr>
            <p:cNvPr id="15" name="图片 14"/>
            <p:cNvPicPr>
              <a:picLocks noChangeAspect="1"/>
            </p:cNvPicPr>
            <p:nvPr>
              <p:custDataLst>
                <p:tags r:id="rId4"/>
              </p:custDataLst>
            </p:nvPr>
          </p:nvPicPr>
          <p:blipFill>
            <a:blip r:embed="rId5"/>
            <a:stretch>
              <a:fillRect/>
            </a:stretch>
          </p:blipFill>
          <p:spPr>
            <a:xfrm>
              <a:off x="6700" y="371"/>
              <a:ext cx="3259" cy="2008"/>
            </a:xfrm>
            <a:prstGeom prst="rect">
              <a:avLst/>
            </a:prstGeom>
          </p:spPr>
        </p:pic>
        <p:pic>
          <p:nvPicPr>
            <p:cNvPr id="17" name="图片 16"/>
            <p:cNvPicPr>
              <a:picLocks noChangeAspect="1"/>
            </p:cNvPicPr>
            <p:nvPr>
              <p:custDataLst>
                <p:tags r:id="rId6"/>
              </p:custDataLst>
            </p:nvPr>
          </p:nvPicPr>
          <p:blipFill>
            <a:blip r:embed="rId7"/>
            <a:stretch>
              <a:fillRect/>
            </a:stretch>
          </p:blipFill>
          <p:spPr>
            <a:xfrm>
              <a:off x="6700" y="2866"/>
              <a:ext cx="3259" cy="1992"/>
            </a:xfrm>
            <a:prstGeom prst="rect">
              <a:avLst/>
            </a:prstGeom>
          </p:spPr>
        </p:pic>
        <p:pic>
          <p:nvPicPr>
            <p:cNvPr id="19" name="图片 18" descr="1745407060566"/>
            <p:cNvPicPr>
              <a:picLocks noChangeAspect="1"/>
            </p:cNvPicPr>
            <p:nvPr>
              <p:custDataLst>
                <p:tags r:id="rId8"/>
              </p:custDataLst>
            </p:nvPr>
          </p:nvPicPr>
          <p:blipFill>
            <a:blip r:embed="rId9"/>
            <a:stretch>
              <a:fillRect/>
            </a:stretch>
          </p:blipFill>
          <p:spPr>
            <a:xfrm>
              <a:off x="6711" y="5345"/>
              <a:ext cx="3247" cy="2062"/>
            </a:xfrm>
            <a:prstGeom prst="rect">
              <a:avLst/>
            </a:prstGeom>
          </p:spPr>
        </p:pic>
        <p:pic>
          <p:nvPicPr>
            <p:cNvPr id="3" name="图片 2"/>
            <p:cNvPicPr>
              <a:picLocks noChangeAspect="1"/>
            </p:cNvPicPr>
            <p:nvPr>
              <p:custDataLst>
                <p:tags r:id="rId10"/>
              </p:custDataLst>
            </p:nvPr>
          </p:nvPicPr>
          <p:blipFill>
            <a:blip r:embed="rId11"/>
            <a:stretch>
              <a:fillRect/>
            </a:stretch>
          </p:blipFill>
          <p:spPr>
            <a:xfrm>
              <a:off x="6711" y="7749"/>
              <a:ext cx="3307" cy="1991"/>
            </a:xfrm>
            <a:prstGeom prst="rect">
              <a:avLst/>
            </a:prstGeom>
          </p:spPr>
        </p:pic>
      </p:grpSp>
      <p:sp>
        <p:nvSpPr>
          <p:cNvPr id="2" name="文本框 1"/>
          <p:cNvSpPr txBox="1"/>
          <p:nvPr/>
        </p:nvSpPr>
        <p:spPr>
          <a:xfrm>
            <a:off x="1692275" y="6113780"/>
            <a:ext cx="1138555" cy="258445"/>
          </a:xfrm>
          <a:prstGeom prst="rect">
            <a:avLst/>
          </a:prstGeom>
          <a:noFill/>
        </p:spPr>
        <p:txBody>
          <a:bodyPr wrap="square" rtlCol="0">
            <a:noAutofit/>
          </a:bodyPr>
          <a:p>
            <a:r>
              <a:rPr lang="zh-CN" altLang="en-US"/>
              <a:t>数据集</a:t>
            </a:r>
            <a:endParaRPr lang="zh-CN" altLang="en-US"/>
          </a:p>
        </p:txBody>
      </p:sp>
      <p:sp>
        <p:nvSpPr>
          <p:cNvPr id="4" name="文本框 3"/>
          <p:cNvSpPr txBox="1"/>
          <p:nvPr/>
        </p:nvSpPr>
        <p:spPr>
          <a:xfrm>
            <a:off x="5915660" y="6275705"/>
            <a:ext cx="5674360" cy="414655"/>
          </a:xfrm>
          <a:prstGeom prst="rect">
            <a:avLst/>
          </a:prstGeom>
          <a:noFill/>
        </p:spPr>
        <p:txBody>
          <a:bodyPr wrap="square" rtlCol="0">
            <a:noAutofit/>
          </a:bodyPr>
          <a:p>
            <a:r>
              <a:rPr lang="zh-CN" altLang="en-US"/>
              <a:t>实验记录（人脸与步态可以在一个</a:t>
            </a:r>
            <a:r>
              <a:rPr lang="zh-CN" altLang="en-US"/>
              <a:t>系统多模态</a:t>
            </a:r>
            <a:r>
              <a:rPr lang="zh-CN" altLang="en-US"/>
              <a:t>重识别）</a:t>
            </a:r>
            <a:endParaRPr lang="zh-CN" altLang="en-US"/>
          </a:p>
        </p:txBody>
      </p:sp>
      <p:pic>
        <p:nvPicPr>
          <p:cNvPr id="5" name="图片 4"/>
          <p:cNvPicPr>
            <a:picLocks noChangeAspect="1"/>
          </p:cNvPicPr>
          <p:nvPr/>
        </p:nvPicPr>
        <p:blipFill>
          <a:blip r:embed="rId12"/>
          <a:stretch>
            <a:fillRect/>
          </a:stretch>
        </p:blipFill>
        <p:spPr>
          <a:xfrm>
            <a:off x="5120640" y="3184525"/>
            <a:ext cx="6535420" cy="3069590"/>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115,&quot;left&quot;:424.3,&quot;top&quot;:360,&quot;width&quot;:508.6}"/>
</p:tagLst>
</file>

<file path=ppt/tags/tag2.xml><?xml version="1.0" encoding="utf-8"?>
<p:tagLst xmlns:p="http://schemas.openxmlformats.org/presentationml/2006/main">
  <p:tag name="KSO_WM_MEDIACOVER_FLAG" val="1"/>
  <p:tag name="KSO_WM_UNIT_MEDIACOVER_BTN_STATE" val="1"/>
  <p:tag name="KSO_WM_UNIT_MEDIACOVER_BTNRECT" val="0*0*0*0"/>
</p:tagLst>
</file>

<file path=ppt/tags/tag3.xml><?xml version="1.0" encoding="utf-8"?>
<p:tagLst xmlns:p="http://schemas.openxmlformats.org/presentationml/2006/main">
  <p:tag name="KSO_WM_DIAGRAM_VIRTUALLY_FRAME" val="{&quot;height&quot;:404.8,&quot;left&quot;:60,&quot;top&quot;:115.2,&quot;width&quot;:850.1}"/>
</p:tagLst>
</file>

<file path=ppt/tags/tag4.xml><?xml version="1.0" encoding="utf-8"?>
<p:tagLst xmlns:p="http://schemas.openxmlformats.org/presentationml/2006/main">
  <p:tag name="KSO_WM_DIAGRAM_VIRTUALLY_FRAME" val="{&quot;height&quot;:404.8,&quot;left&quot;:60,&quot;top&quot;:115.2,&quot;width&quot;:850.1}"/>
</p:tagLst>
</file>

<file path=ppt/tags/tag5.xml><?xml version="1.0" encoding="utf-8"?>
<p:tagLst xmlns:p="http://schemas.openxmlformats.org/presentationml/2006/main">
  <p:tag name="KSO_WM_DIAGRAM_VIRTUALLY_FRAME" val="{&quot;height&quot;:379.7,&quot;left&quot;:60,&quot;top&quot;:140.3,&quot;width&quot;:483.6}"/>
</p:tagLst>
</file>

<file path=ppt/tags/tag6.xml><?xml version="1.0" encoding="utf-8"?>
<p:tagLst xmlns:p="http://schemas.openxmlformats.org/presentationml/2006/main">
  <p:tag name="KSO_WM_DIAGRAM_VIRTUALLY_FRAME" val="{&quot;height&quot;:379.7,&quot;left&quot;:60,&quot;top&quot;:140.3,&quot;width&quot;:483.6}"/>
</p:tagLst>
</file>

<file path=ppt/tags/tag7.xml><?xml version="1.0" encoding="utf-8"?>
<p:tagLst xmlns:p="http://schemas.openxmlformats.org/presentationml/2006/main">
  <p:tag name="KSO_WM_DIAGRAM_VIRTUALLY_FRAME" val="{&quot;height&quot;:385.55,&quot;left&quot;:60,&quot;top&quot;:134.45,&quot;width&quot;:420.85}"/>
</p:tagLst>
</file>

<file path=ppt/tags/tag8.xml><?xml version="1.0" encoding="utf-8"?>
<p:tagLst xmlns:p="http://schemas.openxmlformats.org/presentationml/2006/main">
  <p:tag name="KSO_WM_DIAGRAM_VIRTUALLY_FRAME" val="{&quot;height&quot;:385.55,&quot;left&quot;:60,&quot;top&quot;:134.45,&quot;width&quot;:420.85}"/>
</p:tagLst>
</file>

<file path=ppt/tags/tag9.xml><?xml version="1.0" encoding="utf-8"?>
<p:tagLst xmlns:p="http://schemas.openxmlformats.org/presentationml/2006/main">
  <p:tag name="KSO_WM_DIAGRAM_VIRTUALLY_FRAME" val="{&quot;height&quot;:385.55,&quot;left&quot;:60,&quot;top&quot;:134.45,&quot;width&quot;:420.85}"/>
</p:tagLst>
</file>

<file path=ppt/tags/tag10.xml><?xml version="1.0" encoding="utf-8"?>
<p:tagLst xmlns:p="http://schemas.openxmlformats.org/presentationml/2006/main">
  <p:tag name="KSO_WM_DIAGRAM_VIRTUALLY_FRAME" val="{&quot;height&quot;:385.55,&quot;left&quot;:60,&quot;top&quot;:134.45,&quot;width&quot;:420.85}"/>
</p:tagLst>
</file>

<file path=ppt/tags/tag11.xml><?xml version="1.0" encoding="utf-8"?>
<p:tagLst xmlns:p="http://schemas.openxmlformats.org/presentationml/2006/main">
  <p:tag name="KSO_WM_DIAGRAM_VIRTUALLY_FRAME" val="{&quot;height&quot;:385.55,&quot;left&quot;:60,&quot;top&quot;:134.45,&quot;width&quot;:420.85}"/>
</p:tagLst>
</file>

<file path=ppt/tags/tag12.xml><?xml version="1.0" encoding="utf-8"?>
<p:tagLst xmlns:p="http://schemas.openxmlformats.org/presentationml/2006/main">
  <p:tag name="KSO_WM_DIAGRAM_VIRTUALLY_FRAME" val="{&quot;height&quot;:385.55,&quot;left&quot;:60,&quot;top&quot;:134.45,&quot;width&quot;:420.85}"/>
</p:tagLst>
</file>

<file path=ppt/tags/tag13.xml><?xml version="1.0" encoding="utf-8"?>
<p:tagLst xmlns:p="http://schemas.openxmlformats.org/presentationml/2006/main">
  <p:tag name="KSO_WM_DIAGRAM_VIRTUALLY_FRAME" val="{&quot;height&quot;:386,&quot;left&quot;:60,&quot;top&quot;:140,&quot;width&quot;:851}"/>
</p:tagLst>
</file>

<file path=ppt/tags/tag14.xml><?xml version="1.0" encoding="utf-8"?>
<p:tagLst xmlns:p="http://schemas.openxmlformats.org/presentationml/2006/main">
  <p:tag name="KSO_WM_DIAGRAM_VIRTUALLY_FRAME" val="{&quot;height&quot;:385.55,&quot;left&quot;:60,&quot;top&quot;:134.45,&quot;width&quot;:420.85}"/>
</p:tagLst>
</file>

<file path=ppt/tags/tag15.xml><?xml version="1.0" encoding="utf-8"?>
<p:tagLst xmlns:p="http://schemas.openxmlformats.org/presentationml/2006/main">
  <p:tag name="TABLE_ENDDRAG_ORIGIN_RECT" val="603*79"/>
  <p:tag name="TABLE_ENDDRAG_RECT" val="149*353*603*79"/>
</p:tagLst>
</file>

<file path=ppt/tags/tag16.xml><?xml version="1.0" encoding="utf-8"?>
<p:tagLst xmlns:p="http://schemas.openxmlformats.org/presentationml/2006/main">
  <p:tag name="TABLE_ENDDRAG_ORIGIN_RECT" val="603*79"/>
  <p:tag name="TABLE_ENDDRAG_RECT" val="149*353*603*79"/>
</p:tagLst>
</file>

<file path=ppt/tags/tag17.xml><?xml version="1.0" encoding="utf-8"?>
<p:tagLst xmlns:p="http://schemas.openxmlformats.org/presentationml/2006/main">
  <p:tag name="KSO_WM_DIAGRAM_VIRTUALLY_FRAME" val="{&quot;height&quot;:385.55,&quot;left&quot;:60,&quot;top&quot;:134.45,&quot;width&quot;:420.85}"/>
</p:tagLst>
</file>

<file path=ppt/tags/tag18.xml><?xml version="1.0" encoding="utf-8"?>
<p:tagLst xmlns:p="http://schemas.openxmlformats.org/presentationml/2006/main">
  <p:tag name="KSO_WM_DIAGRAM_VIRTUALLY_FRAME" val="{&quot;height&quot;:399.55,&quot;left&quot;:60,&quot;top&quot;:120.45,&quot;width&quot;:840}"/>
</p:tagLst>
</file>

<file path=ppt/tags/tag19.xml><?xml version="1.0" encoding="utf-8"?>
<p:tagLst xmlns:p="http://schemas.openxmlformats.org/presentationml/2006/main">
  <p:tag name="KSO_WM_DIAGRAM_VIRTUALLY_FRAME" val="{&quot;height&quot;:399.55,&quot;left&quot;:60,&quot;top&quot;:120.45,&quot;width&quot;:840}"/>
</p:tagLst>
</file>

<file path=ppt/tags/tag20.xml><?xml version="1.0" encoding="utf-8"?>
<p:tagLst xmlns:p="http://schemas.openxmlformats.org/presentationml/2006/main">
  <p:tag name="KSO_WM_NEW_CREATE" val="1"/>
</p:tagLst>
</file>

<file path=ppt/tags/tag21.xml><?xml version="1.0" encoding="utf-8"?>
<p:tagLst xmlns:p="http://schemas.openxmlformats.org/presentationml/2006/main">
  <p:tag name="KSO_WM_DIAGRAM_VIRTUALLY_FRAME" val="{&quot;height&quot;:385.55,&quot;left&quot;:60,&quot;top&quot;:134.45,&quot;width&quot;:420.85}"/>
</p:tagLst>
</file>

<file path=ppt/tags/tag22.xml><?xml version="1.0" encoding="utf-8"?>
<p:tagLst xmlns:p="http://schemas.openxmlformats.org/presentationml/2006/main">
  <p:tag name="KSO_WM_NEW_CREATE" val="1"/>
</p:tagLst>
</file>

<file path=ppt/tags/tag23.xml><?xml version="1.0" encoding="utf-8"?>
<p:tagLst xmlns:p="http://schemas.openxmlformats.org/presentationml/2006/main">
  <p:tag name="TABLE_ENDDRAG_ORIGIN_RECT" val="303*169"/>
  <p:tag name="TABLE_ENDDRAG_RECT" val="617*80*303*169"/>
</p:tagLst>
</file>

<file path=ppt/tags/tag24.xml><?xml version="1.0" encoding="utf-8"?>
<p:tagLst xmlns:p="http://schemas.openxmlformats.org/presentationml/2006/main">
  <p:tag name="KSO_WM_DIAGRAM_VIRTUALLY_FRAME" val="{&quot;height&quot;:191.55386197440583,&quot;left&quot;:8.65,&quot;top&quot;:117.05,&quot;width&quot;:839.95}"/>
</p:tagLst>
</file>

<file path=ppt/tags/tag25.xml><?xml version="1.0" encoding="utf-8"?>
<p:tagLst xmlns:p="http://schemas.openxmlformats.org/presentationml/2006/main">
  <p:tag name="KSO_WM_DIAGRAM_VIRTUALLY_FRAME" val="{&quot;height&quot;:109.45,&quot;left&quot;:76.65,&quot;top&quot;:181.15,&quot;width&quot;:609.4}"/>
</p:tagLst>
</file>

<file path=ppt/tags/tag26.xml><?xml version="1.0" encoding="utf-8"?>
<p:tagLst xmlns:p="http://schemas.openxmlformats.org/presentationml/2006/main">
  <p:tag name="KSO_WM_DIAGRAM_VIRTUALLY_FRAME" val="{&quot;height&quot;:191.55386197440583,&quot;left&quot;:8.65,&quot;top&quot;:117.05,&quot;width&quot;:839.95}"/>
</p:tagLst>
</file>

<file path=ppt/tags/tag27.xml><?xml version="1.0" encoding="utf-8"?>
<p:tagLst xmlns:p="http://schemas.openxmlformats.org/presentationml/2006/main">
  <p:tag name="KSO_WM_DIAGRAM_VIRTUALLY_FRAME" val="{&quot;height&quot;:191.55386197440583,&quot;left&quot;:8.65,&quot;top&quot;:117.05,&quot;width&quot;:839.95}"/>
</p:tagLst>
</file>

<file path=ppt/tags/tag28.xml><?xml version="1.0" encoding="utf-8"?>
<p:tagLst xmlns:p="http://schemas.openxmlformats.org/presentationml/2006/main">
  <p:tag name="KSO_WM_DIAGRAM_VIRTUALLY_FRAME" val="{&quot;height&quot;:191.55386197440583,&quot;left&quot;:8.65,&quot;top&quot;:117.05,&quot;width&quot;:839.95}"/>
</p:tagLst>
</file>

<file path=ppt/tags/tag29.xml><?xml version="1.0" encoding="utf-8"?>
<p:tagLst xmlns:p="http://schemas.openxmlformats.org/presentationml/2006/main">
  <p:tag name="KSO_WM_DIAGRAM_VIRTUALLY_FRAME" val="{&quot;height&quot;:191.55386197440583,&quot;left&quot;:8.65,&quot;top&quot;:117.05,&quot;width&quot;:839.95}"/>
</p:tagLst>
</file>

<file path=ppt/tags/tag30.xml><?xml version="1.0" encoding="utf-8"?>
<p:tagLst xmlns:p="http://schemas.openxmlformats.org/presentationml/2006/main">
  <p:tag name="KSO_WM_DIAGRAM_VIRTUALLY_FRAME" val="{&quot;height&quot;:191.55386197440583,&quot;left&quot;:8.65,&quot;top&quot;:117.05,&quot;width&quot;:839.95}"/>
</p:tagLst>
</file>

<file path=ppt/tags/tag31.xml><?xml version="1.0" encoding="utf-8"?>
<p:tagLst xmlns:p="http://schemas.openxmlformats.org/presentationml/2006/main">
  <p:tag name="KSO_WM_DIAGRAM_VIRTUALLY_FRAME" val="{&quot;height&quot;:191.55386197440583,&quot;left&quot;:8.65,&quot;top&quot;:117.05,&quot;width&quot;:839.95}"/>
</p:tagLst>
</file>

<file path=ppt/tags/tag32.xml><?xml version="1.0" encoding="utf-8"?>
<p:tagLst xmlns:p="http://schemas.openxmlformats.org/presentationml/2006/main">
  <p:tag name="KSO_WM_DIAGRAM_VIRTUALLY_FRAME" val="{&quot;height&quot;:191.55386197440583,&quot;left&quot;:8.65,&quot;top&quot;:117.05,&quot;width&quot;:839.95}"/>
</p:tagLst>
</file>

<file path=ppt/tags/tag33.xml><?xml version="1.0" encoding="utf-8"?>
<p:tagLst xmlns:p="http://schemas.openxmlformats.org/presentationml/2006/main">
  <p:tag name="KSO_WM_DIAGRAM_VIRTUALLY_FRAME" val="{&quot;height&quot;:191.55386197440583,&quot;left&quot;:8.65,&quot;top&quot;:117.05,&quot;width&quot;:839.95}"/>
</p:tagLst>
</file>

<file path=ppt/tags/tag34.xml><?xml version="1.0" encoding="utf-8"?>
<p:tagLst xmlns:p="http://schemas.openxmlformats.org/presentationml/2006/main">
  <p:tag name="KSO_WM_DIAGRAM_VIRTUALLY_FRAME" val="{&quot;height&quot;:191.55386197440583,&quot;left&quot;:8.65,&quot;top&quot;:117.05,&quot;width&quot;:839.95}"/>
</p:tagLst>
</file>

<file path=ppt/tags/tag35.xml><?xml version="1.0" encoding="utf-8"?>
<p:tagLst xmlns:p="http://schemas.openxmlformats.org/presentationml/2006/main">
  <p:tag name="KSO_WM_DIAGRAM_VIRTUALLY_FRAME" val="{&quot;height&quot;:191.55386197440583,&quot;left&quot;:8.65,&quot;top&quot;:117.05,&quot;width&quot;:839.95}"/>
</p:tagLst>
</file>

<file path=ppt/tags/tag36.xml><?xml version="1.0" encoding="utf-8"?>
<p:tagLst xmlns:p="http://schemas.openxmlformats.org/presentationml/2006/main">
  <p:tag name="KSO_WM_DIAGRAM_VIRTUALLY_FRAME" val="{&quot;height&quot;:191.55386197440583,&quot;left&quot;:8.65,&quot;top&quot;:117.05,&quot;width&quot;:839.95}"/>
</p:tagLst>
</file>

<file path=ppt/tags/tag37.xml><?xml version="1.0" encoding="utf-8"?>
<p:tagLst xmlns:p="http://schemas.openxmlformats.org/presentationml/2006/main">
  <p:tag name="KSO_WM_DIAGRAM_VIRTUALLY_FRAME" val="{&quot;height&quot;:191.55386197440583,&quot;left&quot;:8.65,&quot;top&quot;:117.05,&quot;width&quot;:839.95}"/>
</p:tagLst>
</file>

<file path=ppt/tags/tag38.xml><?xml version="1.0" encoding="utf-8"?>
<p:tagLst xmlns:p="http://schemas.openxmlformats.org/presentationml/2006/main">
  <p:tag name="KSO_WM_DIAGRAM_VIRTUALLY_FRAME" val="{&quot;height&quot;:191.55386197440583,&quot;left&quot;:8.65,&quot;top&quot;:117.05,&quot;width&quot;:839.95}"/>
</p:tagLst>
</file>

<file path=ppt/tags/tag39.xml><?xml version="1.0" encoding="utf-8"?>
<p:tagLst xmlns:p="http://schemas.openxmlformats.org/presentationml/2006/main">
  <p:tag name="KSO_WM_DIAGRAM_VIRTUALLY_FRAME" val="{&quot;height&quot;:191.55386197440583,&quot;left&quot;:8.65,&quot;top&quot;:117.05,&quot;width&quot;:839.95}"/>
</p:tagLst>
</file>

<file path=ppt/tags/tag40.xml><?xml version="1.0" encoding="utf-8"?>
<p:tagLst xmlns:p="http://schemas.openxmlformats.org/presentationml/2006/main">
  <p:tag name="KSO_WM_DIAGRAM_VIRTUALLY_FRAME" val="{&quot;height&quot;:109.45,&quot;left&quot;:76.65,&quot;top&quot;:181.15,&quot;width&quot;:609.4}"/>
</p:tagLst>
</file>

<file path=ppt/tags/tag41.xml><?xml version="1.0" encoding="utf-8"?>
<p:tagLst xmlns:p="http://schemas.openxmlformats.org/presentationml/2006/main">
  <p:tag name="KSO_WM_DIAGRAM_VIRTUALLY_FRAME" val="{&quot;height&quot;:313.4,&quot;left&quot;:41.3645648312611,&quot;top&quot;:71.8,&quot;width&quot;:250.7354351687389}"/>
</p:tagLst>
</file>

<file path=ppt/tags/tag42.xml><?xml version="1.0" encoding="utf-8"?>
<p:tagLst xmlns:p="http://schemas.openxmlformats.org/presentationml/2006/main">
  <p:tag name="KSO_WM_DIAGRAM_VIRTUALLY_FRAME" val="{&quot;height&quot;:313.4,&quot;left&quot;:41.3645648312611,&quot;top&quot;:71.8,&quot;width&quot;:250.7354351687389}"/>
</p:tagLst>
</file>

<file path=ppt/tags/tag43.xml><?xml version="1.0" encoding="utf-8"?>
<p:tagLst xmlns:p="http://schemas.openxmlformats.org/presentationml/2006/main">
  <p:tag name="KSO_WM_DIAGRAM_VIRTUALLY_FRAME" val="{&quot;height&quot;:313.4,&quot;left&quot;:41.3645648312611,&quot;top&quot;:71.8,&quot;width&quot;:250.7354351687389}"/>
</p:tagLst>
</file>

<file path=ppt/tags/tag44.xml><?xml version="1.0" encoding="utf-8"?>
<p:tagLst xmlns:p="http://schemas.openxmlformats.org/presentationml/2006/main">
  <p:tag name="KSO_WM_DIAGRAM_VIRTUALLY_FRAME" val="{&quot;height&quot;:313.4,&quot;left&quot;:41.3645648312611,&quot;top&quot;:71.8,&quot;width&quot;:250.7354351687389}"/>
</p:tagLst>
</file>

<file path=ppt/tags/tag45.xml><?xml version="1.0" encoding="utf-8"?>
<p:tagLst xmlns:p="http://schemas.openxmlformats.org/presentationml/2006/main">
  <p:tag name="KSO_WM_DIAGRAM_VIRTUALLY_FRAME" val="{&quot;height&quot;:313.4,&quot;left&quot;:41.3645648312611,&quot;top&quot;:71.8,&quot;width&quot;:250.7354351687389}"/>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4690</Words>
  <Application>WPS 演示</Application>
  <PresentationFormat>宽屏</PresentationFormat>
  <Paragraphs>265</Paragraphs>
  <Slides>13</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13</vt:i4>
      </vt:variant>
    </vt:vector>
  </HeadingPairs>
  <TitlesOfParts>
    <vt:vector size="25" baseType="lpstr">
      <vt:lpstr>Arial</vt:lpstr>
      <vt:lpstr>宋体</vt:lpstr>
      <vt:lpstr>Wingdings</vt:lpstr>
      <vt:lpstr>Times New Roman</vt:lpstr>
      <vt:lpstr>黑体</vt:lpstr>
      <vt:lpstr>楷体</vt:lpstr>
      <vt:lpstr>微软雅黑</vt:lpstr>
      <vt:lpstr>微软雅黑</vt:lpstr>
      <vt:lpstr>Noto Sans SC</vt:lpstr>
      <vt:lpstr>Calibri</vt:lpstr>
      <vt:lpstr>Arial Unicode MS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past</cp:lastModifiedBy>
  <cp:revision>16</cp:revision>
  <dcterms:created xsi:type="dcterms:W3CDTF">2023-08-09T12:44:00Z</dcterms:created>
  <dcterms:modified xsi:type="dcterms:W3CDTF">2026-10-09T05:19:11Z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CCF927D523134DAE97E63A262A744E5A_12</vt:lpwstr>
  </property>
</Properties>
</file>